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6" r:id="rId3"/>
    <p:sldId id="262" r:id="rId4"/>
    <p:sldId id="258" r:id="rId5"/>
    <p:sldId id="280" r:id="rId6"/>
    <p:sldId id="260" r:id="rId7"/>
    <p:sldId id="287" r:id="rId8"/>
    <p:sldId id="281" r:id="rId9"/>
    <p:sldId id="265" r:id="rId10"/>
    <p:sldId id="266" r:id="rId11"/>
    <p:sldId id="288" r:id="rId12"/>
    <p:sldId id="269" r:id="rId13"/>
    <p:sldId id="290" r:id="rId14"/>
    <p:sldId id="271" r:id="rId15"/>
    <p:sldId id="291" r:id="rId16"/>
    <p:sldId id="296" r:id="rId17"/>
    <p:sldId id="293" r:id="rId18"/>
    <p:sldId id="294" r:id="rId19"/>
    <p:sldId id="295" r:id="rId20"/>
    <p:sldId id="282" r:id="rId2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уркова Кристина Николаевна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D40"/>
    <a:srgbClr val="727271"/>
    <a:srgbClr val="456176"/>
    <a:srgbClr val="EBE9E9"/>
    <a:srgbClr val="B513B9"/>
    <a:srgbClr val="D416D9"/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42" autoAdjust="0"/>
    <p:restoredTop sz="94857" autoAdjust="0"/>
  </p:normalViewPr>
  <p:slideViewPr>
    <p:cSldViewPr>
      <p:cViewPr>
        <p:scale>
          <a:sx n="120" d="100"/>
          <a:sy n="120" d="100"/>
        </p:scale>
        <p:origin x="132" y="-318"/>
      </p:cViewPr>
      <p:guideLst>
        <p:guide orient="horz" pos="2164"/>
        <p:guide orient="horz" pos="519"/>
        <p:guide pos="329"/>
        <p:guide pos="54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!!!!!!!!\&#1052;&#1086;&#1080;%20&#1076;&#1086;&#1082;\Irina\&#1057;&#1086;&#1094;&#1080;&#1072;&#1083;&#1100;&#1085;&#1086;&#1077;%20&#1087;&#1072;&#1088;&#1090;&#1085;&#1077;&#1088;&#1089;&#1090;&#1074;&#1086;\2639%20&#1085;&#1086;&#1074;&#1072;&#1103;%20&#1092;&#1086;&#1088;&#1084;&#1072;%20&#1089;%20%2001.07.2020\1319%20%20&#1092;&#1086;&#1088;&#1084;&#1072;%20&#1087;&#1086;%20&#1089;&#1086;&#1094;.%20&#1087;&#1072;&#1088;&#1090;&#1085;&#1077;&#1088;&#1089;&#1090;&#1074;&#1091;%20&#1089;&#1074;&#1086;&#1076;%20%201%20&#1082;&#1074;.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!!!!!!!!\&#1052;&#1086;&#1080;%20&#1076;&#1086;&#1082;\Irina\&#1057;&#1086;&#1094;&#1080;&#1072;&#1083;&#1100;&#1085;&#1086;&#1077;%20&#1087;&#1072;&#1088;&#1090;&#1085;&#1077;&#1088;&#1089;&#1090;&#1074;&#1086;\2639%20&#1085;&#1086;&#1074;&#1072;&#1103;%20&#1092;&#1086;&#1088;&#1084;&#1072;%20&#1089;%20%2001.07.2020\1319%20%20&#1092;&#1086;&#1088;&#1084;&#1072;%20&#1087;&#1086;%20&#1089;&#1086;&#1094;.%20&#1087;&#1072;&#1088;&#1090;&#1085;&#1077;&#1088;&#1089;&#1090;&#1074;&#1091;%20&#1089;&#1074;&#1086;&#1076;%20%201%20&#1082;&#1074;.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000" dirty="0">
                <a:solidFill>
                  <a:schemeClr val="bg2"/>
                </a:solidFill>
              </a:rPr>
              <a:t>млн.руб.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Лист1!$E$31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Лист1!$D$32:$D$34</c:f>
              <c:strCache>
                <c:ptCount val="3"/>
                <c:pt idx="0">
                  <c:v>федеральный бюджет </c:v>
                </c:pt>
                <c:pt idx="1">
                  <c:v>республиканский бюджет РК</c:v>
                </c:pt>
                <c:pt idx="2">
                  <c:v>бюджет МОГО "Вуктыл"</c:v>
                </c:pt>
              </c:strCache>
            </c:strRef>
          </c:cat>
          <c:val>
            <c:numRef>
              <c:f>Лист1!$E$32:$E$34</c:f>
              <c:numCache>
                <c:formatCode>General</c:formatCode>
                <c:ptCount val="3"/>
                <c:pt idx="0">
                  <c:v>51.949999999999996</c:v>
                </c:pt>
                <c:pt idx="1">
                  <c:v>159.87</c:v>
                </c:pt>
                <c:pt idx="2">
                  <c:v>6.3</c:v>
                </c:pt>
              </c:numCache>
            </c:numRef>
          </c:val>
        </c:ser>
        <c:ser>
          <c:idx val="1"/>
          <c:order val="1"/>
          <c:tx>
            <c:strRef>
              <c:f>Лист1!$E$32:$E$34</c:f>
              <c:strCache>
                <c:ptCount val="1"/>
                <c:pt idx="0">
                  <c:v>51,95 159,87 6,3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legend>
      <c:legendPos val="r"/>
      <c:layout/>
      <c:txPr>
        <a:bodyPr/>
        <a:lstStyle/>
        <a:p>
          <a:pPr>
            <a:defRPr sz="800">
              <a:solidFill>
                <a:schemeClr val="bg2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>
              <a:solidFill>
                <a:schemeClr val="bg2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478555567507193"/>
          <c:y val="5.5349145525693824E-2"/>
          <c:w val="0.57999870332905545"/>
          <c:h val="0.82088641718647992"/>
        </c:manualLayout>
      </c:layout>
      <c:pie3DChart>
        <c:varyColors val="1"/>
        <c:ser>
          <c:idx val="0"/>
          <c:order val="0"/>
          <c:tx>
            <c:strRef>
              <c:f>Лист1!$E$6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9572024913764"/>
                  <c:y val="3.5732767145704517E-2"/>
                </c:manualLayout>
              </c:layout>
              <c:showVal val="1"/>
            </c:dLbl>
            <c:dLbl>
              <c:idx val="1"/>
              <c:layout>
                <c:manualLayout>
                  <c:x val="0.21029092580831965"/>
                  <c:y val="-7.2407926024732491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Лист1!$D$7:$D$8</c:f>
              <c:strCache>
                <c:ptCount val="2"/>
                <c:pt idx="0">
                  <c:v>собственные средства</c:v>
                </c:pt>
                <c:pt idx="1">
                  <c:v>привлеченные средства</c:v>
                </c:pt>
              </c:strCache>
            </c:strRef>
          </c:cat>
          <c:val>
            <c:numRef>
              <c:f>Лист1!$E$7:$E$8</c:f>
              <c:numCache>
                <c:formatCode>General</c:formatCode>
                <c:ptCount val="2"/>
                <c:pt idx="0">
                  <c:v>169.73999999999998</c:v>
                </c:pt>
                <c:pt idx="1">
                  <c:v>220.44</c:v>
                </c:pt>
              </c:numCache>
            </c:numRef>
          </c:val>
        </c:ser>
        <c:ser>
          <c:idx val="1"/>
          <c:order val="1"/>
          <c:tx>
            <c:strRef>
              <c:f>Лист1!$E$7</c:f>
              <c:strCache>
                <c:ptCount val="1"/>
                <c:pt idx="0">
                  <c:v>169,74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Лист1!$E$8</c:f>
              <c:strCache>
                <c:ptCount val="1"/>
                <c:pt idx="0">
                  <c:v>220,44</c:v>
                </c:pt>
              </c:strCache>
            </c:strRef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legend>
      <c:legendPos val="r"/>
      <c:layout>
        <c:manualLayout>
          <c:xMode val="edge"/>
          <c:yMode val="edge"/>
          <c:x val="0.16584762194086788"/>
          <c:y val="0.71813610430750252"/>
          <c:w val="0.5958550380185671"/>
          <c:h val="0.24669630779962926"/>
        </c:manualLayout>
      </c:layout>
      <c:txPr>
        <a:bodyPr/>
        <a:lstStyle/>
        <a:p>
          <a:pPr>
            <a:defRPr sz="800" b="1">
              <a:solidFill>
                <a:schemeClr val="bg2"/>
              </a:solidFill>
            </a:defRPr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6B832A-F34C-4DD7-8FD5-68CFD0BA900D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539A2C-C894-439A-878F-64B19C45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30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DFBD30-EFEB-436D-AA2E-7C66CD52D4C8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ECEEE2-50FF-478D-91F9-F2B2CC5B0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7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04397-AE3F-471C-9138-331CC685D2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8600"/>
            <a:ext cx="7772400" cy="1073150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758D-9309-433D-9320-783A68266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F943-6B84-4E98-A4DB-D3B0BD5545F4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6E7F-9895-43D7-904C-2962736BBD60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CBC7-3A4E-41FD-968B-DFFF55101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97D8-9E4A-41D0-A5CC-37EF69BA1E50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01966-3F13-4C26-A2FF-F9F25076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39AE-C4CB-4FBC-877F-94F88F52CDE9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33EA-D59D-4530-9923-A8A060E3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AC9D-382A-4ACE-9771-80652095BB94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D650-DBD0-4564-BA00-2FC78F89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85CA-9004-434B-A6B9-7BD593FEACE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582B-7118-4C22-B3F2-B2498EA9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7E93-9F89-41F7-90E8-69C9D83C75CA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B8D8F-A9EE-44B8-9C92-FBAF952F5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63A4-93A6-441C-899D-2081076CCC70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BFDB-1DBB-4C17-9BA1-C22B99824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1189-CBD9-4911-A71F-F71E8C3B9B16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6889-87FE-4057-A055-0FF4EC302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D739-F41D-4406-B719-929C0A937EB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B334-5C80-49E8-A31B-789C14E1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EDA1-0D44-490D-A197-727C1CE4211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244B-705C-44CB-B581-1CE71AC83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771892E-A165-44F1-A907-8DB0C76F6F2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5ABCE77-C5AA-4E31-941A-3A4FEB6B2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prav@mail.ru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9"/>
          <p:cNvSpPr txBox="1">
            <a:spLocks noChangeArrowheads="1"/>
          </p:cNvSpPr>
          <p:nvPr/>
        </p:nvSpPr>
        <p:spPr bwMode="auto">
          <a:xfrm>
            <a:off x="928688" y="357188"/>
            <a:ext cx="367188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Республика  Коми</a:t>
            </a:r>
            <a:endParaRPr lang="ru-RU" sz="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381" name="TextBox 46"/>
          <p:cNvSpPr txBox="1">
            <a:spLocks noChangeArrowheads="1"/>
          </p:cNvSpPr>
          <p:nvPr/>
        </p:nvSpPr>
        <p:spPr bwMode="auto">
          <a:xfrm>
            <a:off x="1042988" y="2066925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Инвестиционный паспорт муниципального образования городского округа «Вуктыл»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382" name="TextBox 54"/>
          <p:cNvSpPr txBox="1">
            <a:spLocks noChangeArrowheads="1"/>
          </p:cNvSpPr>
          <p:nvPr/>
        </p:nvSpPr>
        <p:spPr bwMode="auto">
          <a:xfrm>
            <a:off x="6715140" y="3429006"/>
            <a:ext cx="1485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Инвестиционный портал</a:t>
            </a:r>
          </a:p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Республики Коми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383" name="TextBox 33"/>
          <p:cNvSpPr txBox="1">
            <a:spLocks noChangeArrowheads="1"/>
          </p:cNvSpPr>
          <p:nvPr/>
        </p:nvSpPr>
        <p:spPr bwMode="auto">
          <a:xfrm>
            <a:off x="1071538" y="3429006"/>
            <a:ext cx="221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Администрация </a:t>
            </a:r>
            <a:b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городского округа «Вуктыл»</a:t>
            </a:r>
          </a:p>
        </p:txBody>
      </p:sp>
      <p:pic>
        <p:nvPicPr>
          <p:cNvPr id="1538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312738"/>
            <a:ext cx="3444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nvest-dev.rkomi.ru/system/attachments/uploads/000/061/615/original/logo_invest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00444"/>
            <a:ext cx="266799" cy="266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Picture 1" descr="ВуктылНов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71684"/>
            <a:ext cx="500066" cy="7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ВуктылНов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429006"/>
            <a:ext cx="228959" cy="3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2" name="Picture 55" descr="ÐÐ°ÑÑÐ¸Ð½ÐºÐ¸ Ð¿Ð¾ Ð·Ð°Ð¿ÑÐ¾ÑÑ ÑÐºÐ¾Ð»Ð° â1 ÐÑÐºÑÑÐ»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35536"/>
            <a:ext cx="4214810" cy="316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53" descr="1kt5l945_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0"/>
            <a:ext cx="4211637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5618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5472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Хозяйствующие субъекты на территории </a:t>
            </a:r>
            <a:endParaRPr lang="ru-RU" sz="1600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округа по состоянию на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01.01.2021 г.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5606" name="Диаграмма 25"/>
          <p:cNvGraphicFramePr>
            <a:graphicFrameLocks/>
          </p:cNvGraphicFramePr>
          <p:nvPr/>
        </p:nvGraphicFramePr>
        <p:xfrm>
          <a:off x="323851" y="915988"/>
          <a:ext cx="4462463" cy="1325562"/>
        </p:xfrm>
        <a:graphic>
          <a:graphicData uri="http://schemas.openxmlformats.org/presentationml/2006/ole">
            <p:oleObj spid="_x0000_s25634" name="Worksheet" r:id="rId5" imgW="4924543" imgH="1180969" progId="Excel.Sheet.8">
              <p:embed/>
            </p:oleObj>
          </a:graphicData>
        </a:graphic>
      </p:graphicFrame>
      <p:sp>
        <p:nvSpPr>
          <p:cNvPr id="25619" name="Прямоугольник 26"/>
          <p:cNvSpPr>
            <a:spLocks noChangeArrowheads="1"/>
          </p:cNvSpPr>
          <p:nvPr/>
        </p:nvSpPr>
        <p:spPr bwMode="auto">
          <a:xfrm>
            <a:off x="500063" y="1071563"/>
            <a:ext cx="62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187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0" name="Прямоугольник 28"/>
          <p:cNvSpPr>
            <a:spLocks noChangeArrowheads="1"/>
          </p:cNvSpPr>
          <p:nvPr/>
        </p:nvSpPr>
        <p:spPr bwMode="auto">
          <a:xfrm>
            <a:off x="500063" y="1571625"/>
            <a:ext cx="62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105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1" name="TextBox 29"/>
          <p:cNvSpPr txBox="1">
            <a:spLocks noChangeArrowheads="1"/>
          </p:cNvSpPr>
          <p:nvPr/>
        </p:nvSpPr>
        <p:spPr bwMode="auto">
          <a:xfrm>
            <a:off x="1071538" y="1142990"/>
            <a:ext cx="3522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ИНДИВИДУАЛЬНЫХ ПРЕДПРИНИМАТЕЛЕЙ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2" name="TextBox 30"/>
          <p:cNvSpPr txBox="1">
            <a:spLocks noChangeArrowheads="1"/>
          </p:cNvSpPr>
          <p:nvPr/>
        </p:nvSpPr>
        <p:spPr bwMode="auto">
          <a:xfrm>
            <a:off x="1071538" y="1643056"/>
            <a:ext cx="3670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ЮРИДИЧЕСКИХ ЛИЦ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3" name="TextBox 33"/>
          <p:cNvSpPr txBox="1">
            <a:spLocks noChangeArrowheads="1"/>
          </p:cNvSpPr>
          <p:nvPr/>
        </p:nvSpPr>
        <p:spPr bwMode="auto">
          <a:xfrm>
            <a:off x="285720" y="2214560"/>
            <a:ext cx="4714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ОСНОВНЫЕ ОТРАСЛИ ДЕЯТЕЛЬНОСТИ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ЮРИДИЧЕСКИХ ЛИЦ </a:t>
            </a:r>
            <a:r>
              <a:rPr lang="ru-RU" sz="11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(единиц)</a:t>
            </a:r>
            <a:endParaRPr lang="ru-RU" sz="11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5613" name="Диаграмма 34"/>
          <p:cNvGraphicFramePr>
            <a:graphicFrameLocks/>
          </p:cNvGraphicFramePr>
          <p:nvPr/>
        </p:nvGraphicFramePr>
        <p:xfrm>
          <a:off x="428596" y="2571750"/>
          <a:ext cx="4403725" cy="1285884"/>
        </p:xfrm>
        <a:graphic>
          <a:graphicData uri="http://schemas.openxmlformats.org/presentationml/2006/ole">
            <p:oleObj spid="_x0000_s25635" name="Worksheet" r:id="rId6" imgW="4400449" imgH="1466823" progId="Excel.Sheet.8">
              <p:embed/>
            </p:oleObj>
          </a:graphicData>
        </a:graphic>
      </p:graphicFrame>
      <p:sp>
        <p:nvSpPr>
          <p:cNvPr id="25624" name="Прямоугольник 35"/>
          <p:cNvSpPr>
            <a:spLocks noChangeArrowheads="1"/>
          </p:cNvSpPr>
          <p:nvPr/>
        </p:nvSpPr>
        <p:spPr bwMode="auto">
          <a:xfrm>
            <a:off x="500034" y="2714626"/>
            <a:ext cx="5000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20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5" name="Прямоугольник 36"/>
          <p:cNvSpPr>
            <a:spLocks noChangeArrowheads="1"/>
          </p:cNvSpPr>
          <p:nvPr/>
        </p:nvSpPr>
        <p:spPr bwMode="auto">
          <a:xfrm>
            <a:off x="428596" y="2786064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15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6" name="Прямоугольник 38"/>
          <p:cNvSpPr>
            <a:spLocks noChangeArrowheads="1"/>
          </p:cNvSpPr>
          <p:nvPr/>
        </p:nvSpPr>
        <p:spPr bwMode="auto">
          <a:xfrm>
            <a:off x="428596" y="2928941"/>
            <a:ext cx="500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12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7" name="Прямоугольник 41"/>
          <p:cNvSpPr>
            <a:spLocks noChangeArrowheads="1"/>
          </p:cNvSpPr>
          <p:nvPr/>
        </p:nvSpPr>
        <p:spPr bwMode="auto">
          <a:xfrm>
            <a:off x="428596" y="3143254"/>
            <a:ext cx="124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12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28" name="Прямоугольник 44"/>
          <p:cNvSpPr>
            <a:spLocks noChangeArrowheads="1"/>
          </p:cNvSpPr>
          <p:nvPr/>
        </p:nvSpPr>
        <p:spPr bwMode="auto">
          <a:xfrm>
            <a:off x="428596" y="3286130"/>
            <a:ext cx="500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10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34" name="TextBox 59"/>
          <p:cNvSpPr txBox="1">
            <a:spLocks noChangeArrowheads="1"/>
          </p:cNvSpPr>
          <p:nvPr/>
        </p:nvSpPr>
        <p:spPr bwMode="auto">
          <a:xfrm>
            <a:off x="857224" y="2857502"/>
            <a:ext cx="31432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УСЛУГИ (КОММУНАЛЬНЫЕ,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СОЦИАЛЬНЫЕ</a:t>
            </a:r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ПРОЧИЕ)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36" name="TextBox 69"/>
          <p:cNvSpPr txBox="1">
            <a:spLocks noChangeArrowheads="1"/>
          </p:cNvSpPr>
          <p:nvPr/>
        </p:nvSpPr>
        <p:spPr bwMode="auto">
          <a:xfrm>
            <a:off x="785786" y="2714626"/>
            <a:ext cx="30718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ОПЕРАЦИИ </a:t>
            </a:r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 НЕДВИЖИМЫМ ИМУЩЕСТВОМ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37" name="TextBox 70"/>
          <p:cNvSpPr txBox="1">
            <a:spLocks noChangeArrowheads="1"/>
          </p:cNvSpPr>
          <p:nvPr/>
        </p:nvSpPr>
        <p:spPr bwMode="auto">
          <a:xfrm>
            <a:off x="857224" y="3143254"/>
            <a:ext cx="1604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ОБРАЗОВАНИЕ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638" name="TextBox 72"/>
          <p:cNvSpPr txBox="1">
            <a:spLocks noChangeArrowheads="1"/>
          </p:cNvSpPr>
          <p:nvPr/>
        </p:nvSpPr>
        <p:spPr bwMode="auto">
          <a:xfrm>
            <a:off x="857224" y="3000378"/>
            <a:ext cx="1604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СТРОИТЕЛЬСТВО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3286130"/>
            <a:ext cx="1920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cap="all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Транспортировка и хранение</a:t>
            </a:r>
            <a:endParaRPr lang="ru-RU" sz="800" b="1" cap="all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3500444"/>
            <a:ext cx="35365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cap="all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Торговля розничная; ремонт автотранспортных средств</a:t>
            </a:r>
            <a:endParaRPr lang="ru-RU" sz="800" b="1" cap="all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3500444"/>
            <a:ext cx="3289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8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ый треугольник 43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6626" name="TextBox 51"/>
          <p:cNvSpPr txBox="1">
            <a:spLocks noChangeArrowheads="1"/>
          </p:cNvSpPr>
          <p:nvPr/>
        </p:nvSpPr>
        <p:spPr bwMode="auto">
          <a:xfrm>
            <a:off x="539750" y="411163"/>
            <a:ext cx="5111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 состоянию на 01.01.2021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27" name="TextBox 56"/>
          <p:cNvSpPr txBox="1">
            <a:spLocks noChangeArrowheads="1"/>
          </p:cNvSpPr>
          <p:nvPr/>
        </p:nvSpPr>
        <p:spPr bwMode="auto">
          <a:xfrm>
            <a:off x="1357290" y="1071552"/>
            <a:ext cx="25193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СУБЪЕКТОВ МСП, в том числе: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28" name="TextBox 57"/>
          <p:cNvSpPr txBox="1">
            <a:spLocks noChangeArrowheads="1"/>
          </p:cNvSpPr>
          <p:nvPr/>
        </p:nvSpPr>
        <p:spPr bwMode="auto">
          <a:xfrm>
            <a:off x="571472" y="928676"/>
            <a:ext cx="1008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213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29" name="TextBox 58"/>
          <p:cNvSpPr txBox="1">
            <a:spLocks noChangeArrowheads="1"/>
          </p:cNvSpPr>
          <p:nvPr/>
        </p:nvSpPr>
        <p:spPr bwMode="auto">
          <a:xfrm>
            <a:off x="2571736" y="1357304"/>
            <a:ext cx="1458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МИКРО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ПРЕДПРИЯТИЯ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30" name="TextBox 60"/>
          <p:cNvSpPr txBox="1">
            <a:spLocks noChangeArrowheads="1"/>
          </p:cNvSpPr>
          <p:nvPr/>
        </p:nvSpPr>
        <p:spPr bwMode="auto">
          <a:xfrm>
            <a:off x="2857488" y="1500180"/>
            <a:ext cx="714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208</a:t>
            </a:r>
            <a:endParaRPr lang="ru-RU" sz="2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633" name="TextBox 68"/>
          <p:cNvSpPr txBox="1">
            <a:spLocks noChangeArrowheads="1"/>
          </p:cNvSpPr>
          <p:nvPr/>
        </p:nvSpPr>
        <p:spPr bwMode="auto">
          <a:xfrm>
            <a:off x="642910" y="1357304"/>
            <a:ext cx="145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МАЛЫЕ ПРЕДПРИЯТИЯ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34" name="TextBox 71"/>
          <p:cNvSpPr txBox="1">
            <a:spLocks noChangeArrowheads="1"/>
          </p:cNvSpPr>
          <p:nvPr/>
        </p:nvSpPr>
        <p:spPr bwMode="auto">
          <a:xfrm>
            <a:off x="1075503" y="1498584"/>
            <a:ext cx="64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635" name="TextBox 73"/>
          <p:cNvSpPr txBox="1">
            <a:spLocks noChangeArrowheads="1"/>
          </p:cNvSpPr>
          <p:nvPr/>
        </p:nvSpPr>
        <p:spPr bwMode="auto">
          <a:xfrm>
            <a:off x="4252920" y="1343807"/>
            <a:ext cx="1458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СРЕДНИЕ ПРЕДПРИЯТИЯ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36" name="TextBox 78"/>
          <p:cNvSpPr txBox="1">
            <a:spLocks noChangeArrowheads="1"/>
          </p:cNvSpPr>
          <p:nvPr/>
        </p:nvSpPr>
        <p:spPr bwMode="auto">
          <a:xfrm>
            <a:off x="4663019" y="1472687"/>
            <a:ext cx="649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26637" name="TextBox 81"/>
          <p:cNvSpPr txBox="1">
            <a:spLocks noChangeArrowheads="1"/>
          </p:cNvSpPr>
          <p:nvPr/>
        </p:nvSpPr>
        <p:spPr bwMode="auto">
          <a:xfrm>
            <a:off x="428624" y="2067694"/>
            <a:ext cx="5429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ОБЪЕМ ОКАЗАННОЙ ФИНАНСОВОЙ ПОДДЕРЖКИ СУБЪЕКТАМ МСП В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2020 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ГОДУ ЗА СЧЕТ СРЕДСТВ БЮДЖЕТА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МО ГО 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«ВУКТЫЛ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» (</a:t>
            </a:r>
            <a:r>
              <a:rPr lang="ru-RU" sz="11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 УЧЕТОМ СРЕДСТВ РЕСПУБЛИКАНСКОГО БЮДЖЕТА РЕСПУБЛИКИ КОМИ)</a:t>
            </a:r>
            <a:endParaRPr lang="ru-RU" sz="11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38" name="TextBox 82"/>
          <p:cNvSpPr txBox="1">
            <a:spLocks noChangeArrowheads="1"/>
          </p:cNvSpPr>
          <p:nvPr/>
        </p:nvSpPr>
        <p:spPr bwMode="auto">
          <a:xfrm>
            <a:off x="2143108" y="2714626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2 148,0 тыс.руб</a:t>
            </a:r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6639" name="TextBox 83"/>
          <p:cNvSpPr txBox="1">
            <a:spLocks noChangeArrowheads="1"/>
          </p:cNvSpPr>
          <p:nvPr/>
        </p:nvSpPr>
        <p:spPr bwMode="auto">
          <a:xfrm>
            <a:off x="4286248" y="3429006"/>
            <a:ext cx="4502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ИНФРАСТРУКТУРА ПОДДЕРЖКИ МСП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40" name="TextBox 84"/>
          <p:cNvSpPr txBox="1">
            <a:spLocks noChangeArrowheads="1"/>
          </p:cNvSpPr>
          <p:nvPr/>
        </p:nvSpPr>
        <p:spPr bwMode="auto">
          <a:xfrm>
            <a:off x="4714876" y="3857634"/>
            <a:ext cx="1589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Администрация городского округа «Вуктыл»</a:t>
            </a:r>
            <a:endParaRPr lang="ru-RU" sz="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641" name="TextBox 86"/>
          <p:cNvSpPr txBox="1">
            <a:spLocks noChangeArrowheads="1"/>
          </p:cNvSpPr>
          <p:nvPr/>
        </p:nvSpPr>
        <p:spPr bwMode="auto">
          <a:xfrm>
            <a:off x="6858016" y="3857634"/>
            <a:ext cx="1751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Информационно-маркетинговый центр МСП</a:t>
            </a:r>
            <a:endParaRPr lang="ru-RU" sz="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6642" name="Рисунок 5" descr="DSC072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54"/>
            <a:ext cx="2666218" cy="20002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7" descr="IMG 8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66" y="0"/>
            <a:ext cx="3321034" cy="221456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Промышленность</a:t>
            </a:r>
          </a:p>
        </p:txBody>
      </p:sp>
      <p:sp>
        <p:nvSpPr>
          <p:cNvPr id="27651" name="TextBox 39"/>
          <p:cNvSpPr txBox="1">
            <a:spLocks noChangeArrowheads="1"/>
          </p:cNvSpPr>
          <p:nvPr/>
        </p:nvSpPr>
        <p:spPr bwMode="auto">
          <a:xfrm>
            <a:off x="928688" y="785813"/>
            <a:ext cx="383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ОСНОВА ПРОМЫШЛЕННОГО ПРОИЗВОДСТВА – Добыча полезных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ископаемых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4" name="Овал 43">
            <a:extLst>
              <a:ext uri="{FF2B5EF4-FFF2-40B4-BE49-F238E27FC236}"/>
            </a:extLst>
          </p:cNvPr>
          <p:cNvSpPr/>
          <p:nvPr/>
        </p:nvSpPr>
        <p:spPr>
          <a:xfrm>
            <a:off x="571500" y="857250"/>
            <a:ext cx="366713" cy="373063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27653" name="Рисунок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2365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5"/>
          <p:cNvSpPr txBox="1">
            <a:spLocks noChangeArrowheads="1"/>
          </p:cNvSpPr>
          <p:nvPr/>
        </p:nvSpPr>
        <p:spPr bwMode="auto">
          <a:xfrm>
            <a:off x="571472" y="1285866"/>
            <a:ext cx="820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ОБЪЕМ 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ОТГРУЖЕННЫХ ТОВАРОВ СОБСТВЕННОГО ПРОИЗВОДСТВА, ВЫПОЛНЕННЫХ РАБОТ И УСЛУГ СОБСТВЕННЫМИ СИЛАМИ ОРГАНИЗАЦИЙ ПО ВИДАМ ЭКОНОМИЧЕСКОЙ ДЕЯТЕЛЬНОСТИ 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7677" name="Group 29"/>
          <p:cNvGraphicFramePr>
            <a:graphicFrameLocks noGrp="1"/>
          </p:cNvGraphicFramePr>
          <p:nvPr/>
        </p:nvGraphicFramePr>
        <p:xfrm>
          <a:off x="714348" y="1714494"/>
          <a:ext cx="7143800" cy="2719397"/>
        </p:xfrm>
        <a:graphic>
          <a:graphicData uri="http://schemas.openxmlformats.org/drawingml/2006/table">
            <a:tbl>
              <a:tblPr/>
              <a:tblGrid>
                <a:gridCol w="3357586"/>
                <a:gridCol w="2000264"/>
                <a:gridCol w="1785950"/>
              </a:tblGrid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2019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2020 год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Добыча полезных ископаемых (в процентах к соответствующему периоду прошлого года),%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98,7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88,4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Обрабатывающие производства (в процентах к соответствующему периоду прошлого года),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78,2%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88,8%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Обеспечение электрической энергией, газом и паром; кондиционирование воздуха, млн.руб.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218,9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Водоснабжение; водоотведение, организация сбора и утилизация отходов, деятельность по ликвидации загрязнений (в процентах к соответствующему периоду прошлого года),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67,7%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121,9%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75" name="TextBox 10"/>
          <p:cNvSpPr txBox="1">
            <a:spLocks noChangeArrowheads="1"/>
          </p:cNvSpPr>
          <p:nvPr/>
        </p:nvSpPr>
        <p:spPr bwMode="auto">
          <a:xfrm>
            <a:off x="7408863" y="474663"/>
            <a:ext cx="1373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" b="1">
                <a:solidFill>
                  <a:srgbClr val="002060"/>
                </a:solidFill>
                <a:latin typeface="Segoe UI" pitchFamily="34" charset="0"/>
              </a:rPr>
              <a:t>Инвестиционный паспорт</a:t>
            </a:r>
            <a:br>
              <a:rPr lang="ru-RU" sz="600" b="1">
                <a:solidFill>
                  <a:srgbClr val="002060"/>
                </a:solidFill>
                <a:latin typeface="Segoe UI" pitchFamily="34" charset="0"/>
              </a:rPr>
            </a:br>
            <a:r>
              <a:rPr lang="ru-RU" sz="600" b="1">
                <a:solidFill>
                  <a:srgbClr val="002060"/>
                </a:solidFill>
                <a:latin typeface="Segoe UI" pitchFamily="34" charset="0"/>
              </a:rPr>
              <a:t>МО ГО  «Вуктыл»</a:t>
            </a:r>
          </a:p>
        </p:txBody>
      </p:sp>
      <p:pic>
        <p:nvPicPr>
          <p:cNvPr id="11" name="Picture 1" descr="ВуктылНов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57172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482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предприятия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611188" y="1058863"/>
            <a:ext cx="4705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ВГПУ ООО «Газпром  добыча Краснодар»</a:t>
            </a:r>
          </a:p>
          <a:p>
            <a:r>
              <a:rPr lang="ru-RU" sz="1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Градообразующее предприятие, осуществляющее добычу газа и газового конденсата</a:t>
            </a:r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642938" y="1857375"/>
            <a:ext cx="470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ВЛПУМГ ООО «Газпром </a:t>
            </a:r>
            <a:r>
              <a:rPr lang="ru-RU" sz="1200" b="1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трансгаз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Ухта»</a:t>
            </a:r>
          </a:p>
          <a:p>
            <a:r>
              <a:rPr lang="ru-RU" sz="1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Градообразующее предприятие, осуществляющее транспортировку газа и газового конденсата</a:t>
            </a:r>
            <a:r>
              <a:rPr lang="ru-RU" sz="1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endParaRPr lang="ru-RU" sz="8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642938" y="2643188"/>
            <a:ext cx="4705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ВУТТ и СТ ООО «Газпром </a:t>
            </a:r>
            <a:r>
              <a:rPr lang="ru-RU" sz="1200" b="1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трансгаз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Ухта»</a:t>
            </a:r>
          </a:p>
          <a:p>
            <a:r>
              <a:rPr lang="ru-RU" sz="1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Организация и обслуживание технологическим автотранспортом и специальной дорожно-строительной техникой, речным </a:t>
            </a:r>
            <a:r>
              <a:rPr lang="ru-RU" sz="12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флотом, </a:t>
            </a:r>
            <a:r>
              <a:rPr lang="ru-RU" sz="1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 также перевозка грузов и пассажиров для подразделений ООО «Газпром </a:t>
            </a:r>
            <a:r>
              <a:rPr lang="ru-RU" sz="12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трансгаз</a:t>
            </a:r>
            <a:r>
              <a:rPr lang="ru-RU" sz="1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Ухта»</a:t>
            </a:r>
          </a:p>
          <a:p>
            <a:endParaRPr lang="ru-RU" sz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642938" y="3786188"/>
            <a:ext cx="470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ООО «Аквасервис»</a:t>
            </a:r>
          </a:p>
          <a:p>
            <a:r>
              <a:rPr lang="ru-RU" sz="120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Предоставление коммунальных услуг</a:t>
            </a:r>
          </a:p>
        </p:txBody>
      </p:sp>
      <p:pic>
        <p:nvPicPr>
          <p:cNvPr id="28682" name="Picture 40" descr="GVLOxJta3bM_thumb_medium45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092" y="2000246"/>
            <a:ext cx="3906908" cy="31432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9712" name="TextBox 3"/>
          <p:cNvSpPr txBox="1">
            <a:spLocks noChangeArrowheads="1"/>
          </p:cNvSpPr>
          <p:nvPr/>
        </p:nvSpPr>
        <p:spPr bwMode="auto">
          <a:xfrm>
            <a:off x="785786" y="428610"/>
            <a:ext cx="4824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Производственная специализация</a:t>
            </a: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713" name="TextBox 11"/>
          <p:cNvSpPr txBox="1">
            <a:spLocks noChangeArrowheads="1"/>
          </p:cNvSpPr>
          <p:nvPr/>
        </p:nvSpPr>
        <p:spPr bwMode="auto">
          <a:xfrm>
            <a:off x="857224" y="1500180"/>
            <a:ext cx="8001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    Производство (добыча) основных видов продукции отрасли «Добыча полезных ископаемых» в 2020 г.: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714" name="Прямоугольник 13"/>
          <p:cNvSpPr>
            <a:spLocks noChangeArrowheads="1"/>
          </p:cNvSpPr>
          <p:nvPr/>
        </p:nvSpPr>
        <p:spPr bwMode="auto">
          <a:xfrm>
            <a:off x="857224" y="1928808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Нефть обезвоженная, обессоленная и стабилизированная, включая газовый конденсат  – 67% к 2019 г.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9721" name="Прямоугольник 32"/>
          <p:cNvSpPr>
            <a:spLocks noChangeArrowheads="1"/>
          </p:cNvSpPr>
          <p:nvPr/>
        </p:nvSpPr>
        <p:spPr bwMode="auto">
          <a:xfrm>
            <a:off x="857224" y="2428874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Газ природный и попутный, в % к соответствующему периоду прошлого года – 103,3 % к 2019 г. 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723" name="AutoShape 36" descr="ÐÐ°ÑÑÐ¸Ð½ÐºÐ¸ Ð¿Ð¾ Ð·Ð°Ð¿ÑÐ¾ÑÑ ÐÐ¤Ð¥ Ð¨Ð°ÑÐ¾Ð²Ð¾Ð¹ Ð.Ð. ÐÑÑÐ¾Ð²Ð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9724" name="AutoShape 38" descr="ÐÐ°ÑÑÐ¸Ð½ÐºÐ¸ Ð¿Ð¾ Ð·Ð°Ð¿ÑÐ¾ÑÑ ÐÐ¤Ð¥ Ð¨Ð°ÑÐ¾Ð²Ð¾Ð¹ Ð.Ð. ÐÑÑÐ¾Ð²Ð¾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/>
            </a:extLst>
          </p:cNvPr>
          <p:cNvSpPr/>
          <p:nvPr/>
        </p:nvSpPr>
        <p:spPr>
          <a:xfrm>
            <a:off x="500034" y="500048"/>
            <a:ext cx="366713" cy="373063"/>
          </a:xfrm>
          <a:prstGeom prst="ellipse">
            <a:avLst/>
          </a:prstGeom>
          <a:noFill/>
          <a:ln>
            <a:solidFill>
              <a:srgbClr val="72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22" name="Рисунок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8"/>
            <a:ext cx="2365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14348" y="100011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Промышленность муниципального образования городского округа «Вуктыл» имеет преимущественно добывающую направленность.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2928940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Среднесписочная численность работников организаций отрасли «Добыча полезных ископаемых» составила 30% от среднесписочной численности работников организаций городского округа «Вуктыл» за 2020 г. 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04" y="1857370"/>
            <a:ext cx="3000396" cy="31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40" descr="ÐÐ°ÑÑÐ¸Ð½ÐºÐ¸ Ð¿Ð¾ Ð·Ð°Ð¿ÑÐ¾ÑÑ 402 ÑÐºÐ²Ð°Ð¶Ð¸Ð½Ð° ÐÑÐºÑÑ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3427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2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5472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Инвестиции</a:t>
            </a:r>
          </a:p>
        </p:txBody>
      </p:sp>
      <p:sp>
        <p:nvSpPr>
          <p:cNvPr id="30733" name="TextBox 43"/>
          <p:cNvSpPr txBox="1">
            <a:spLocks noChangeArrowheads="1"/>
          </p:cNvSpPr>
          <p:nvPr/>
        </p:nvSpPr>
        <p:spPr bwMode="auto">
          <a:xfrm>
            <a:off x="428596" y="785800"/>
            <a:ext cx="54292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ОБЪЕМ ИНВЕСТИЦИЙ В ОСНОВНОЙ КАПИТАЛ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за 2020 год </a:t>
            </a:r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sz="9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БЕЗ СУБЪЕКТОВ МАЛОГО И СРЕДНЕГО </a:t>
            </a:r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ПРЕДПРИНИМАТЕЛЬСТВА</a:t>
            </a:r>
            <a:r>
              <a:rPr lang="ru-RU" sz="9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ru-RU" sz="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34" name="TextBox 51"/>
          <p:cNvSpPr txBox="1">
            <a:spLocks noChangeArrowheads="1"/>
          </p:cNvSpPr>
          <p:nvPr/>
        </p:nvSpPr>
        <p:spPr bwMode="auto">
          <a:xfrm>
            <a:off x="500034" y="1285866"/>
            <a:ext cx="464344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390,2 </a:t>
            </a:r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МЛН. РУБ.</a:t>
            </a:r>
          </a:p>
        </p:txBody>
      </p:sp>
      <p:sp>
        <p:nvSpPr>
          <p:cNvPr id="30735" name="TextBox 52"/>
          <p:cNvSpPr txBox="1">
            <a:spLocks noChangeArrowheads="1"/>
          </p:cNvSpPr>
          <p:nvPr/>
        </p:nvSpPr>
        <p:spPr bwMode="auto">
          <a:xfrm>
            <a:off x="500063" y="1785938"/>
            <a:ext cx="2228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ОБЪЕМ ИНВЕСТИЦИЙ В ОСНОВНОЙ КАПИТАЛ В РАЗРЕЗЕ ПО ИСТОЧНИКАМ ФИНАНСИРОВАНИЯ   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36" name="TextBox 56"/>
          <p:cNvSpPr txBox="1">
            <a:spLocks noChangeArrowheads="1"/>
          </p:cNvSpPr>
          <p:nvPr/>
        </p:nvSpPr>
        <p:spPr bwMode="auto">
          <a:xfrm>
            <a:off x="3214678" y="1785932"/>
            <a:ext cx="238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ОБЪЕМ ИНВЕСТИЦИЙ В ОСНОВНОЙ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КАПИТАЛ ЗА СЧЕТ БЮДЖЕТНЫХ СРЕДСТВ  </a:t>
            </a:r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РАЗРЕЗЕ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БЮДЖЕТНЫХ УРОВНЕЙ </a:t>
            </a:r>
            <a:endParaRPr lang="ru-RU" sz="5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786050" y="2357436"/>
          <a:ext cx="3143272" cy="230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214282" y="2357436"/>
          <a:ext cx="271464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 rot="5400000">
            <a:off x="500034" y="285734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285734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Реализованные инвестиционные проекты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1" descr="ВуктылНо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34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72396" y="357172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МО ГО  «Вуктыл»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142990"/>
          <a:ext cx="7929619" cy="1827152"/>
        </p:xfrm>
        <a:graphic>
          <a:graphicData uri="http://schemas.openxmlformats.org/drawingml/2006/table">
            <a:tbl>
              <a:tblPr/>
              <a:tblGrid>
                <a:gridCol w="402259"/>
                <a:gridCol w="4107324"/>
                <a:gridCol w="1966691"/>
                <a:gridCol w="887161"/>
                <a:gridCol w="566184"/>
              </a:tblGrid>
              <a:tr h="71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Наименование инвестиционного проекта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Инициатор проекта </a:t>
                      </a:r>
                      <a:endParaRPr lang="ru-RU" sz="90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Общая стоимость проекта (тыс.руб.)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Количество рабочих мест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Приобретение оборудования для создания </a:t>
                      </a:r>
                      <a:r>
                        <a:rPr lang="ru-RU" sz="9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рыбохозяйственного</a:t>
                      </a: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комплекса </a:t>
                      </a:r>
                    </a:p>
                  </a:txBody>
                  <a:tcPr marL="3619" marR="3619" marT="3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ИП Муравьев Вячеслав Анатольевич</a:t>
                      </a:r>
                    </a:p>
                  </a:txBody>
                  <a:tcPr marL="3619" marR="3619" marT="3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1150,0</a:t>
                      </a:r>
                    </a:p>
                  </a:txBody>
                  <a:tcPr marL="3619" marR="3619" marT="3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Приобретение помещения и специального оборудования для сбора, прессования  пластика и картона</a:t>
                      </a:r>
                    </a:p>
                  </a:txBody>
                  <a:tcPr marL="3619" marR="3619" marT="3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ИП Муравьев Вячеслав Анатольевич</a:t>
                      </a:r>
                    </a:p>
                  </a:txBody>
                  <a:tcPr marL="3619" marR="3619" marT="3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1150,0</a:t>
                      </a:r>
                    </a:p>
                  </a:txBody>
                  <a:tcPr marL="3619" marR="3619" marT="3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19" marR="3619" marT="36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Инвестиционные площадки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2787" name="TextBox 5"/>
          <p:cNvSpPr txBox="1">
            <a:spLocks noChangeArrowheads="1"/>
          </p:cNvSpPr>
          <p:nvPr/>
        </p:nvSpPr>
        <p:spPr bwMode="auto">
          <a:xfrm>
            <a:off x="7408863" y="474663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МО ГО  «Вуктыл»</a:t>
            </a:r>
          </a:p>
        </p:txBody>
      </p:sp>
      <p:pic>
        <p:nvPicPr>
          <p:cNvPr id="7" name="Picture 1" descr="ВуктылНо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72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1000113"/>
          <a:ext cx="8286808" cy="2928958"/>
        </p:xfrm>
        <a:graphic>
          <a:graphicData uri="http://schemas.openxmlformats.org/drawingml/2006/table">
            <a:tbl>
              <a:tblPr/>
              <a:tblGrid>
                <a:gridCol w="442209"/>
                <a:gridCol w="1540822"/>
                <a:gridCol w="1326626"/>
                <a:gridCol w="1361090"/>
                <a:gridCol w="1054684"/>
                <a:gridCol w="2561377"/>
              </a:tblGrid>
              <a:tr h="635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Segoe UI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Segoe UI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Segoe UI"/>
                      </a:endParaRP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Наименование инвестиционной площадки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Тип площадки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Кадастровый номер 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Площадь земельного участка (кв.м.)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Segoe UI"/>
                        </a:rPr>
                        <a:t>Разрешенное использование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Segoe UI"/>
                      </a:endParaRP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1.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 Инвестиционная площадка по адресу: г. Вуктыл, ул. Таежная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Segoe UI"/>
                        </a:rPr>
                        <a:t>Гринфилд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Segoe UI"/>
                      </a:endParaRP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11:17:0402018:378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 4 916 кв. м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Segoe UI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размещения объектов торговли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2.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 Инвестиционная площадка по адресу: г. Вуктыл, ул. Пионерская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Гринфилд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11:17:0401005:11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3 790 кв. м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Segoe UI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размещения производственных и административных зданий, строений, сооружений и обслуживающих их объектов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3.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Инвестиционная площадка  по адресу: г. Вуктыл, ул. Коммунистическая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2060"/>
                          </a:solidFill>
                          <a:latin typeface="Segoe UI"/>
                        </a:rPr>
                        <a:t>Гринфилд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Segoe UI"/>
                      </a:endParaRP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11:17:0401005:278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Segoe UI"/>
                        </a:rPr>
                        <a:t>2000 кв. м</a:t>
                      </a:r>
                    </a:p>
                  </a:txBody>
                  <a:tcPr marL="5086" marR="5086" marT="5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Segoe UI"/>
                        </a:rPr>
                        <a:t>Под строительство многофункционального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Segoe UI"/>
                        </a:rPr>
                        <a:t>комплекса с возможным размещением центра предоставления государственных и муниципальных услуг</a:t>
                      </a:r>
                    </a:p>
                  </a:txBody>
                  <a:tcPr marL="5086" marR="5086" marT="5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Инвестиционный потенциал</a:t>
            </a:r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500034" y="2285998"/>
            <a:ext cx="5357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Сельское хозяйство городского округа «Вуктыл» представлено двумя действующими крестьянскими фермерскими хозяйствами (КФХ),  производящими молоко, скот и птицу в живом весе, яйца. Производимый объем сельскохозяйственной продукции не обеспечивает потребность населения в полной мере, таким образом, при существующем спросе на сельскохозяйственную продукцию есть свободная  ниша на рынке сельского хозяйства городского округа «Вуктыл». При этом общая земельная площадь сельскохозяйственных угодий 8164 га и из общей площади сельхозугодий фактически используется 255,7 га.</a:t>
            </a:r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Розничный рынок продовольственных товаров городского округа «Вуктыл» достаточно развит, однако слабо развита розничная торговля бытовой техникой, обувью. Также слабо развит рынок бытовых услуг городского округа «Вуктыл».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Территория городского округа «Вуктыл»  богата лесами и дарами природы: ягодами, грибами, в настоящее время  отсутствуют предприниматели, осуществляющие деятельность в сфере сбора и заготовки дикорастущих грибов, плодов, ягод, таким образом, существует свободная ниша для начала осуществления деятельности.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Для осуществления предпринимательской деятельности и соответственно инвестиционного  развития существуют свободные помещения, находящиеся в муниципальной собственности.</a:t>
            </a:r>
            <a:endParaRPr lang="ru-RU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500034" y="928676"/>
            <a:ext cx="5357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</a:rPr>
              <a:t>       На </a:t>
            </a:r>
            <a:r>
              <a:rPr lang="ru-RU" sz="800" b="1" dirty="0">
                <a:solidFill>
                  <a:srgbClr val="002060"/>
                </a:solidFill>
                <a:latin typeface="Segoe UI" pitchFamily="34" charset="0"/>
              </a:rPr>
              <a:t>территории городского округа «Вуктыл» 47,6% общей площади занимает территория Национального парка «</a:t>
            </a:r>
            <a:r>
              <a:rPr lang="ru-RU" sz="800" b="1" dirty="0" err="1">
                <a:solidFill>
                  <a:srgbClr val="002060"/>
                </a:solidFill>
                <a:latin typeface="Segoe UI" pitchFamily="34" charset="0"/>
              </a:rPr>
              <a:t>Югыд-Ва</a:t>
            </a:r>
            <a:r>
              <a:rPr lang="ru-RU" sz="800" b="1" dirty="0">
                <a:solidFill>
                  <a:srgbClr val="002060"/>
                </a:solidFill>
                <a:latin typeface="Segoe UI" pitchFamily="34" charset="0"/>
              </a:rPr>
              <a:t>». Это крупнейший парк на территории страны, находящийся в том числе в списке ЮНЕСКО. Парк представляет собой уникальный природный комплекс, который за счет больших территорий и существенного перепада в высотах позволяет соседствовать сразу нескольким типам местности. Традиционная уральская тайга легко превращается в альпийские луга, и все это ведет к разнообразию животного и растительного мира.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</a:rPr>
              <a:t> </a:t>
            </a:r>
          </a:p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  Территории городского округа «Вуктыл», соседствующие с национальным парком, также  обладают уникальным потенциалом для развития туризма при этом отсутствуют ограничения по использованию объекта федерального уровня.</a:t>
            </a:r>
          </a:p>
          <a:p>
            <a:pPr algn="just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При существующих перспективах развития туризма ниша предоставления предпринимателями услуг  в сфере туризма свободна.</a:t>
            </a:r>
            <a:endParaRPr lang="ru-RU" sz="8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797" name="AutoShape 13" descr="ÐÐ°ÑÑÐ¸Ð½ÐºÐ¸ Ð¿Ð¾ Ð·Ð°Ð¿ÑÐ¾ÑÑ ÑÐµÐ»ÑÑÐºÐ¾ÑÐ¾Ð·ÑÐ¹ÑÑÐ²ÐµÐ½Ð½Ð¾Ðµ Ð¿Ð¾Ð»Ðµ ÑÐ¾ÑÐ¾ ÐÑÐºÑÑÐ»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85800"/>
            <a:ext cx="2560633" cy="20492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ВуктылНов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6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00958" y="285734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МО ГО  «Вуктыл»</a:t>
            </a:r>
          </a:p>
        </p:txBody>
      </p:sp>
      <p:pic>
        <p:nvPicPr>
          <p:cNvPr id="49154" name="Picture 2" descr="D:\!!!!!!!!!!!\Мои док\Irina\Инвестиции\kor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098" y="2928940"/>
            <a:ext cx="2668252" cy="178595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71472" y="214296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571472" y="214296"/>
            <a:ext cx="655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Меры поддержки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500958" y="285734"/>
            <a:ext cx="137318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</a:rPr>
              <a:t>МО ГО  «Вуктыл»</a:t>
            </a:r>
          </a:p>
          <a:p>
            <a:endParaRPr lang="ru-RU" sz="7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71472" y="928676"/>
            <a:ext cx="3294062" cy="1588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TextBox 12"/>
          <p:cNvSpPr txBox="1">
            <a:spLocks noChangeArrowheads="1"/>
          </p:cNvSpPr>
          <p:nvPr/>
        </p:nvSpPr>
        <p:spPr bwMode="auto">
          <a:xfrm>
            <a:off x="571472" y="642924"/>
            <a:ext cx="3313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ЭКОНОМИЧЕСКИЕ МЕРЫ ПОДДЕРЖКИ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823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1486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15"/>
          <p:cNvSpPr txBox="1">
            <a:spLocks noChangeArrowheads="1"/>
          </p:cNvSpPr>
          <p:nvPr/>
        </p:nvSpPr>
        <p:spPr bwMode="auto">
          <a:xfrm>
            <a:off x="285720" y="1000114"/>
            <a:ext cx="4246564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В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рамках муниципальной программы городского округа «Вуктыл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» «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Развитие экономики», утвержденной постановлением администрации городского округа «Вуктыл» от 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12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октября 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2021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года №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10/1174,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предоставляются следующие основные меры поддержки:</a:t>
            </a: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1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оказывается 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финансовая 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поддержка малого и среднего 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предпринимательства по возмещению транспортных расходов по доставке товаров (за исключением подакцизных товаров) воздушным транспортом в труднодоступные и отдаленные сельские населенные пункты ;</a:t>
            </a:r>
            <a:endParaRPr lang="ru-RU" sz="95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2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оказывается поддержка при реализации социально значимых проектов в рамках «Народный бюджет» в сфере малого и среднего предпринимательства;</a:t>
            </a: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3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предоставляются субсидии крестьянским (фермерским) хозяйствам на содержание сельскохозяйственных животных;</a:t>
            </a: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4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 оказывается содействие при реализации проектов в рамках проекта «Народный бюджет» в сфере агропромышленного комплекса;</a:t>
            </a: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5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организация подготовки кадров и кадровая поддержка малого и среднего предпринимательства; </a:t>
            </a:r>
          </a:p>
          <a:p>
            <a:pPr algn="just"/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      6</a:t>
            </a:r>
            <a:r>
              <a:rPr lang="ru-RU" sz="950" dirty="0">
                <a:solidFill>
                  <a:srgbClr val="002060"/>
                </a:solidFill>
                <a:latin typeface="Segoe UI" pitchFamily="34" charset="0"/>
              </a:rPr>
              <a:t>. административно-организационная и информационная поддержка малого и среднего </a:t>
            </a:r>
            <a:r>
              <a:rPr lang="ru-RU" sz="950" dirty="0" smtClean="0">
                <a:solidFill>
                  <a:srgbClr val="002060"/>
                </a:solidFill>
                <a:latin typeface="Segoe UI" pitchFamily="34" charset="0"/>
              </a:rPr>
              <a:t>предпринимательства и субъектов инвестиционной деятельности.</a:t>
            </a:r>
            <a:endParaRPr lang="ru-RU" sz="950" dirty="0">
              <a:solidFill>
                <a:srgbClr val="002060"/>
              </a:solidFill>
              <a:latin typeface="Segoe U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429256" y="928676"/>
            <a:ext cx="3294063" cy="1588"/>
          </a:xfrm>
          <a:prstGeom prst="line">
            <a:avLst/>
          </a:prstGeom>
          <a:ln w="12700">
            <a:solidFill>
              <a:srgbClr val="727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TextBox 24"/>
          <p:cNvSpPr txBox="1">
            <a:spLocks noChangeArrowheads="1"/>
          </p:cNvSpPr>
          <p:nvPr/>
        </p:nvSpPr>
        <p:spPr bwMode="auto">
          <a:xfrm>
            <a:off x="5715008" y="642924"/>
            <a:ext cx="3214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ИМУЩЕСТВЕННЫЕ МЕРЫ ПОДДЕРЖКИ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827" name="TextBox 26"/>
          <p:cNvSpPr txBox="1">
            <a:spLocks noChangeArrowheads="1"/>
          </p:cNvSpPr>
          <p:nvPr/>
        </p:nvSpPr>
        <p:spPr bwMode="auto">
          <a:xfrm>
            <a:off x="4643438" y="1000114"/>
            <a:ext cx="435771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Оказывается имущественная поддержка субъектам малого и среднего предпринимательства путем: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1. передачи во владение и (или) в пользование на долгосрочной основе (в том числе по льготным ставкам арендной платы) имущества в соответствии с постановлением администрации городского округа «Вуктыл» от 23 августа 2017 г. №08/767 «Об утверждении Порядка предоставления имущественной   поддержки  по  передаче во   владение  и   (или)  в  пользование  на долгосрочной   основе   (в   том   числе  по льготным     ставкам    арендной    платы) имущества  субъектам  малого и среднего предпринимательства   и   организациям, образующим инфраструктуру поддержки субъектов малого и среднего предпринимательства»;</a:t>
            </a: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2. предоставления муниципального имущества городского округа «Вуктыл» в  аренду на льготных условиях в соответствии с решением Совета городского округа «Вуктыл» от 28 февраля 2017 г. №205 «Об установлении льготных ставок арендной платы при передаче в аренду муниципального имущества городского округа «Вуктыл», являющегося инфраструктурой поддержки субъектов малого и среднего предпринимательства.</a:t>
            </a:r>
            <a:endParaRPr lang="ru-RU" sz="1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828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8"/>
            <a:ext cx="4206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ВуктылНов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42858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:\!!!!!!!!!!!\Мои док\Irina\Инвестиции\132252_or-689x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000510"/>
            <a:ext cx="2100072" cy="100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 rot="5400000">
            <a:off x="519113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TextBox 25"/>
          <p:cNvSpPr txBox="1">
            <a:spLocks noChangeArrowheads="1"/>
          </p:cNvSpPr>
          <p:nvPr/>
        </p:nvSpPr>
        <p:spPr bwMode="auto">
          <a:xfrm>
            <a:off x="525463" y="41116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Обращение к инвестору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42990"/>
            <a:ext cx="9144000" cy="2652723"/>
          </a:xfrm>
          <a:prstGeom prst="rect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33"/>
          <p:cNvSpPr txBox="1">
            <a:spLocks noChangeArrowheads="1"/>
          </p:cNvSpPr>
          <p:nvPr/>
        </p:nvSpPr>
        <p:spPr bwMode="auto">
          <a:xfrm>
            <a:off x="1857356" y="1500180"/>
            <a:ext cx="728664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  <a:latin typeface="Segoe UI" pitchFamily="34" charset="0"/>
              </a:rPr>
              <a:t>Уважаемые инвесторы, хозяйствующие субъекты и инициативные </a:t>
            </a:r>
            <a:r>
              <a:rPr lang="ru-RU" sz="1200" b="1" i="1" dirty="0" smtClean="0">
                <a:solidFill>
                  <a:srgbClr val="002060"/>
                </a:solidFill>
                <a:latin typeface="Segoe UI" pitchFamily="34" charset="0"/>
              </a:rPr>
              <a:t>граждане,</a:t>
            </a:r>
          </a:p>
          <a:p>
            <a:pPr algn="ctr">
              <a:lnSpc>
                <a:spcPts val="600"/>
              </a:lnSpc>
            </a:pPr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 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представляем Вам городской округ «Вуктыл» - округ с уникальной природой и природным объектом, значимость которого была подтверждена на мировом уровне путем включения в список Мирового культурного наследия ЮНЕСКО, стабильной экономикой,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 основу которой составляет газовая отрасль.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Мы в самом начале пути, и заинтересованы в развитии наших партнерских отношений, привлечении инвестиций в экономику городского округа,  считая это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главным инструментом его развития. </a:t>
            </a: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Segoe UI" pitchFamily="34" charset="0"/>
              </a:rPr>
              <a:t>Уверена, что в Вуктыле ваш бизнес сможет выйти на новый качественный уровень развития при минимуме рисков и максимуме возможностей!</a:t>
            </a:r>
            <a:endParaRPr lang="ru-RU" sz="1200" i="1" dirty="0">
              <a:solidFill>
                <a:srgbClr val="002060"/>
              </a:solidFill>
              <a:latin typeface="Segoe UI" pitchFamily="34" charset="0"/>
            </a:endParaRPr>
          </a:p>
        </p:txBody>
      </p:sp>
      <p:sp>
        <p:nvSpPr>
          <p:cNvPr id="16390" name="TextBox 34"/>
          <p:cNvSpPr txBox="1">
            <a:spLocks noChangeArrowheads="1"/>
          </p:cNvSpPr>
          <p:nvPr/>
        </p:nvSpPr>
        <p:spPr bwMode="auto">
          <a:xfrm>
            <a:off x="5043488" y="3889375"/>
            <a:ext cx="36734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Глава муниципального образования городского округа «Вуктыл» - руководитель администрации городского округа «Вуктыл»</a:t>
            </a:r>
          </a:p>
          <a:p>
            <a:pPr algn="ctr"/>
            <a:r>
              <a:rPr lang="ru-RU" sz="1100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Идрисова </a:t>
            </a:r>
            <a:r>
              <a:rPr lang="ru-RU" sz="1100" i="1" dirty="0" err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Гульнара</a:t>
            </a:r>
            <a:r>
              <a:rPr lang="ru-RU" sz="1100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100" i="1" dirty="0" err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Ренатовна</a:t>
            </a:r>
            <a:endParaRPr lang="ru-RU" sz="1100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391" name="TextBox 35"/>
          <p:cNvSpPr txBox="1">
            <a:spLocks noChangeArrowheads="1"/>
          </p:cNvSpPr>
          <p:nvPr/>
        </p:nvSpPr>
        <p:spPr bwMode="auto">
          <a:xfrm>
            <a:off x="671513" y="3890963"/>
            <a:ext cx="22113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8(82146</a:t>
            </a:r>
            <a:r>
              <a:rPr lang="ru-RU" sz="11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) 2-22-62</a:t>
            </a:r>
            <a:endParaRPr lang="en-US" sz="11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1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uprav@mail.ru </a:t>
            </a:r>
            <a:endParaRPr lang="ru-RU" sz="11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1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http://vuktyl.com</a:t>
            </a:r>
            <a:endParaRPr lang="ru-RU" sz="11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100" dirty="0" err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govuktyl</a:t>
            </a:r>
            <a:endParaRPr lang="en-US" sz="11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6392" name="Рисунок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3956050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3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" y="4130675"/>
            <a:ext cx="1555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4297363"/>
            <a:ext cx="1555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050" y="4454525"/>
            <a:ext cx="1555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Box 43"/>
          <p:cNvSpPr txBox="1">
            <a:spLocks noChangeArrowheads="1"/>
          </p:cNvSpPr>
          <p:nvPr/>
        </p:nvSpPr>
        <p:spPr bwMode="auto">
          <a:xfrm>
            <a:off x="7408863" y="474663"/>
            <a:ext cx="137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МО ГО  «Вуктыл»</a:t>
            </a:r>
            <a:endParaRPr lang="ru-RU" sz="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6397" name="Picture 2" descr="D:\!!!!!!!!!!!\Мои док\Irina\Инвестиции\AdmV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214428"/>
            <a:ext cx="17192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ВуктылНово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57172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Box 30"/>
          <p:cNvSpPr txBox="1">
            <a:spLocks noChangeArrowheads="1"/>
          </p:cNvSpPr>
          <p:nvPr/>
        </p:nvSpPr>
        <p:spPr bwMode="auto">
          <a:xfrm>
            <a:off x="1142976" y="214296"/>
            <a:ext cx="67151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Администрация городского округа  «Вуктыл</a:t>
            </a:r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</a:t>
            </a:r>
            <a:r>
              <a:rPr lang="ru-RU" sz="1400" dirty="0" smtClean="0"/>
              <a:t> </a:t>
            </a:r>
          </a:p>
          <a:p>
            <a:pPr algn="ctr"/>
            <a:endParaRPr lang="ru-RU" sz="10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Глава муниципального образования  городского округа «Вуктыл» - 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руководитель администрации  городского округа «Вуктыл»  </a:t>
            </a:r>
          </a:p>
          <a:p>
            <a:pPr algn="ctr"/>
            <a:r>
              <a:rPr lang="ru-RU" sz="1000" b="1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Гульнара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Ренатовна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Идрисова</a:t>
            </a:r>
          </a:p>
          <a:p>
            <a:endParaRPr lang="ru-RU" sz="1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850" name="TextBox 28"/>
          <p:cNvSpPr txBox="1">
            <a:spLocks noChangeArrowheads="1"/>
          </p:cNvSpPr>
          <p:nvPr/>
        </p:nvSpPr>
        <p:spPr bwMode="auto">
          <a:xfrm>
            <a:off x="1214414" y="1142990"/>
            <a:ext cx="66437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Республика Коми, г. Вуктыл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ул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 Комсомольская, д.14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Телефон: (82146)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2-22-62, Факс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: (82146</a:t>
            </a:r>
            <a:r>
              <a:rPr lang="ru-RU" sz="1000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ru-RU" sz="1000" b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2-13-33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E-Mail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: </a:t>
            </a:r>
            <a:r>
              <a:rPr lang="en-US" sz="1000" b="1" dirty="0">
                <a:solidFill>
                  <a:srgbClr val="002060"/>
                </a:solidFill>
                <a:latin typeface="Segoe UI" pitchFamily="34" charset="0"/>
              </a:rPr>
              <a:t>uprav@mail.ru </a:t>
            </a:r>
            <a:endParaRPr lang="ru-RU" sz="1000" b="1" dirty="0">
              <a:solidFill>
                <a:srgbClr val="002060"/>
              </a:solidFill>
              <a:latin typeface="Segoe UI" pitchFamily="34" charset="0"/>
            </a:endParaRPr>
          </a:p>
          <a:p>
            <a:pPr algn="ctr"/>
            <a:r>
              <a:rPr lang="en-US" sz="1000" b="1" dirty="0">
                <a:solidFill>
                  <a:srgbClr val="002060"/>
                </a:solidFill>
                <a:latin typeface="Segoe UI" pitchFamily="34" charset="0"/>
              </a:rPr>
              <a:t>http://vuktyl.com</a:t>
            </a:r>
            <a:endParaRPr lang="ru-RU" sz="1000" b="1" dirty="0">
              <a:solidFill>
                <a:srgbClr val="002060"/>
              </a:solidFill>
              <a:latin typeface="Segoe UI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1" descr="ВуктылНо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214296"/>
            <a:ext cx="428628" cy="6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357436"/>
          <a:ext cx="7715305" cy="2034703"/>
        </p:xfrm>
        <a:graphic>
          <a:graphicData uri="http://schemas.openxmlformats.org/drawingml/2006/table">
            <a:tbl>
              <a:tblPr/>
              <a:tblGrid>
                <a:gridCol w="285752"/>
                <a:gridCol w="1357322"/>
                <a:gridCol w="2254348"/>
                <a:gridCol w="1317552"/>
                <a:gridCol w="2500331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№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/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ФИО ответственного лица администрации городского округа «Вуктыл»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Должность ответственного лица администрации городского округа «Вуктыл»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Контактные данные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Полномочия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8054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Рогозина И.Г.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Заведующий отделом по развитию экономики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тел. 8 (82146)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21954,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/>
                      <a:r>
                        <a:rPr lang="ru-RU" sz="900" dirty="0" err="1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uprav@mail.ru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Инвестиционное развитие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3665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Карпа А.В.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Заведующий сектором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потребительского рынка, предпринимательства и транспорта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тел.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 (882146)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2-17-59, 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/>
                      <a:r>
                        <a:rPr lang="ru-RU" sz="900" u="sng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uprav@mail.ru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Инвестиционное развитие малого и среднего предпринимательства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443">
                <a:tc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Караман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И.В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Заместитель начальника отдела 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 управлению имуществом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8(82146)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2-19-76, 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/>
                      <a:r>
                        <a:rPr lang="en-US" sz="900" u="sng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uprav@mail.ru</a:t>
                      </a:r>
                      <a:endParaRPr lang="en-US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Имущественная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под</a:t>
                      </a:r>
                      <a:r>
                        <a:rPr lang="ru-RU" sz="900" b="0" i="0" kern="1200" dirty="0" smtClean="0">
                          <a:solidFill>
                            <a:srgbClr val="00206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держка и предоставление инвестиционных площадок</a:t>
                      </a:r>
                      <a:endParaRPr lang="ru-RU" sz="900" dirty="0">
                        <a:solidFill>
                          <a:srgbClr val="00206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357290" y="1857370"/>
            <a:ext cx="68580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Список ответственных лиц для взаимодействия по вопросам, касающимся инвестиционной деятельности, в том числе  инвестиционных площадок, утвержденных  распоряжением администрации городского округа «Вуктыл» от 30.07.2019 г. №07/644: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57158" y="0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Историческая справка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39750" y="1479550"/>
            <a:ext cx="6350" cy="2916238"/>
          </a:xfrm>
          <a:prstGeom prst="line">
            <a:avLst/>
          </a:prstGeom>
          <a:ln w="38100">
            <a:solidFill>
              <a:srgbClr val="EBE9E9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омб 4"/>
          <p:cNvSpPr/>
          <p:nvPr/>
        </p:nvSpPr>
        <p:spPr>
          <a:xfrm>
            <a:off x="488950" y="1571625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488950" y="1860550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88950" y="2024063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487363" y="2338388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484188" y="2657475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488950" y="2817813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492125" y="3162300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492125" y="3546475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492125" y="3690938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492125" y="4019550"/>
            <a:ext cx="107950" cy="107950"/>
          </a:xfrm>
          <a:prstGeom prst="diamond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7500938" y="142875"/>
            <a:ext cx="137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Инвестиционный паспорт</a:t>
            </a:r>
            <a:b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МО ГО «Вуктыл»</a:t>
            </a:r>
            <a:endParaRPr lang="ru-RU" sz="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447" name="Rectangle 1"/>
          <p:cNvSpPr>
            <a:spLocks noChangeArrowheads="1"/>
          </p:cNvSpPr>
          <p:nvPr/>
        </p:nvSpPr>
        <p:spPr bwMode="auto">
          <a:xfrm>
            <a:off x="0" y="357173"/>
            <a:ext cx="88582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Возникновение поселка, а затем города Вуктыл, обусловлено освоением и разработкой Вуктыльского газоконденсатного месторождения.</a:t>
            </a:r>
          </a:p>
          <a:p>
            <a:pPr indent="342900" eaLnBrk="0" hangingPunct="0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1964 году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скважина N 2, на которой работала бригада мастера И.Игнатова, дала первый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вуктыльский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газ.</a:t>
            </a:r>
          </a:p>
          <a:p>
            <a:pPr indent="342900" eaLnBrk="0" hangingPunct="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Началась разработка глубоким бурением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Средне-Вуктыльской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площади. 25 марта 1966 года был получен большой приток газа на скважине N 3 на Нижнем Вуктыле.</a:t>
            </a:r>
          </a:p>
          <a:p>
            <a:pPr indent="342900" eaLnBrk="0" hangingPunct="0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1967 - 1968 годы</a:t>
            </a:r>
            <a:endParaRPr lang="ru-RU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algn="just" eaLnBrk="0" hangingPunct="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мае 1967 года  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Совет Министров СССР принял постановление об организации добычи газа на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Вуктыльском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месторождении, его обустройстве и строительстве магистрального газопровода «Сияние Севера», которое стало Всесоюзной ударной комсомольской стройкой.</a:t>
            </a:r>
          </a:p>
          <a:p>
            <a:pPr indent="342900" eaLnBrk="0" hangingPunct="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 марта 1968 года Указом Президиума Верховного Совета Коми АССР поселок Вуктыл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Подчерского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сельсовета Печорского района причислен в состав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Дутовского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сельсовета пригородной зоны города Ухта. 10 апреля 1968 года поселок Вуктыл отнесен к категории рабочих поселков.</a:t>
            </a:r>
          </a:p>
          <a:p>
            <a:pPr indent="342900" eaLnBrk="0" hangingPunct="0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1975 год</a:t>
            </a:r>
            <a:endParaRPr lang="ru-RU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21 февраля 1975 года Указом Президиума Верховного Совета РСФСР образован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Вуктыльский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район с центром в рабочем поселке Вуктыл за счет части территории Печорского района и пригородной зоны города Ухта.</a:t>
            </a:r>
          </a:p>
          <a:p>
            <a:pPr indent="342900" eaLnBrk="0" hangingPunct="0"/>
            <a:r>
              <a:rPr lang="ru-RU" sz="8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1977 год</a:t>
            </a:r>
            <a:endParaRPr lang="ru-RU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 мая комсомольско-молодежная бригада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бурмастера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Г.С.Завгороднего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из 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вуктыльской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экспедиции глубокого бурения объединения "</a:t>
            </a:r>
            <a:r>
              <a:rPr lang="ru-RU" sz="8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Комигазпром</a:t>
            </a:r>
            <a:r>
              <a:rPr lang="ru-RU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" при проходе скважины N 42 на Вуктыле достигла глубины 6401 метров. Эта скважина явилась самой глубокой не только в Коми АССР, но и на Европейском Севере Советского Союза.</a:t>
            </a:r>
          </a:p>
          <a:p>
            <a:pPr indent="342900" eaLnBrk="0" hangingPunct="0"/>
            <a:endParaRPr lang="ru-RU" dirty="0">
              <a:solidFill>
                <a:srgbClr val="002060"/>
              </a:solidFill>
              <a:latin typeface="Segoe U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48" name="Picture 21" descr="r5lG7q94E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4813" y="2211388"/>
            <a:ext cx="36591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2071684"/>
            <a:ext cx="564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1982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честь XIX съезда ВЛКСМ проведена интернациональная вахта "Дружба".</a:t>
            </a: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Добыт 200-миллиардный кубометр </a:t>
            </a:r>
            <a:r>
              <a:rPr lang="ru-RU" sz="8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вуктыльского</a:t>
            </a:r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газа.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1987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Начато строительство третьей школы, которая стала самой крупной начальной школой в Республике Коми.</a:t>
            </a: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Введен в эксплуатацию новый терапевтический корпус на 120 койко-мест.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1989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17 июля Указом Президиума Верховного Совета РСФСР город Вуктыл отнесен к категории городов республиканского подчинения.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1998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23 июня на территории Вуктыльского района решением Совета города Вуктыла образовано муниципальное образование "Город Вуктыл".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1999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31 марта - образована администрация муниципального образования "Город Вуктыл".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71475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eaLnBrk="0" hangingPunct="0"/>
            <a:endParaRPr lang="ru-RU" sz="800" b="1" dirty="0" smtClean="0">
              <a:solidFill>
                <a:srgbClr val="004D4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2001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 апреля в городе Вуктыле открыта церковь Благовещения Пресвятой Богородицы.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2005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декабря решением Совета муниципального образования «Город Вуктыл» № 198 принят Устав муниципального образования муниципального района "Вуктыл".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Принят Закон Республики Коми от 1 декабря 2015 года N 114-РЗ «О преобразовании муниципальных образований муниципального района «Вуктыл» в Республике Коми и внесении изменений в связи с этим в Закон Республики Коми «О территориальной организации местного самоуправления в Республике Коми».</a:t>
            </a:r>
          </a:p>
          <a:p>
            <a:pPr indent="342900" eaLnBrk="0" hangingPunct="0"/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2016 год</a:t>
            </a:r>
            <a:endParaRPr lang="ru-RU" sz="8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indent="342900" eaLnBrk="0" hangingPunct="0"/>
            <a:r>
              <a:rPr lang="ru-RU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26 мая 2016 года решением Совета городского округа «Вуктыл» № 64 принят Устав муниципального образования городского округа "Вуктыл".</a:t>
            </a:r>
            <a:endParaRPr lang="ru-RU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Picture 1" descr="ВуктылНов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3494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038" y="0"/>
            <a:ext cx="46529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Группа 67"/>
          <p:cNvGrpSpPr/>
          <p:nvPr/>
        </p:nvGrpSpPr>
        <p:grpSpPr>
          <a:xfrm>
            <a:off x="328736" y="4377283"/>
            <a:ext cx="353366" cy="347355"/>
            <a:chOff x="584222" y="4083918"/>
            <a:chExt cx="506823" cy="504056"/>
          </a:xfrm>
          <a:solidFill>
            <a:srgbClr val="004D40"/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584222" y="4083918"/>
              <a:ext cx="506823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34572" y="4125055"/>
              <a:ext cx="421779" cy="421779"/>
            </a:xfrm>
            <a:prstGeom prst="rect">
              <a:avLst/>
            </a:prstGeom>
            <a:grpFill/>
          </p:spPr>
        </p:pic>
      </p:grpSp>
      <p:sp>
        <p:nvSpPr>
          <p:cNvPr id="41" name="Параллелограмм 40"/>
          <p:cNvSpPr/>
          <p:nvPr/>
        </p:nvSpPr>
        <p:spPr>
          <a:xfrm>
            <a:off x="2195513" y="0"/>
            <a:ext cx="2987675" cy="5145088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3" name="Параллелограмм 42"/>
          <p:cNvSpPr/>
          <p:nvPr/>
        </p:nvSpPr>
        <p:spPr>
          <a:xfrm>
            <a:off x="2563343" y="-2167"/>
            <a:ext cx="2987675" cy="5145088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19462" name="TextBox 25"/>
          <p:cNvSpPr txBox="1">
            <a:spLocks noChangeArrowheads="1"/>
          </p:cNvSpPr>
          <p:nvPr/>
        </p:nvSpPr>
        <p:spPr bwMode="auto">
          <a:xfrm>
            <a:off x="539750" y="411163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Общая характеристика городского округа «Вуктыл»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463" name="Рисунок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87425"/>
            <a:ext cx="517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28"/>
          <p:cNvSpPr txBox="1">
            <a:spLocks noChangeArrowheads="1"/>
          </p:cNvSpPr>
          <p:nvPr/>
        </p:nvSpPr>
        <p:spPr bwMode="auto">
          <a:xfrm>
            <a:off x="1071538" y="1000114"/>
            <a:ext cx="252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ПЛОЩАДЬ ТЕРРИТОРИИ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65" name="TextBox 36"/>
          <p:cNvSpPr txBox="1">
            <a:spLocks noChangeArrowheads="1"/>
          </p:cNvSpPr>
          <p:nvPr/>
        </p:nvSpPr>
        <p:spPr bwMode="auto">
          <a:xfrm>
            <a:off x="1071538" y="1214428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22,5 тыс.</a:t>
            </a:r>
            <a:r>
              <a:rPr lang="ru-RU" sz="2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км²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39750" y="1604963"/>
            <a:ext cx="3038475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Рисунок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70815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44"/>
          <p:cNvSpPr txBox="1">
            <a:spLocks noChangeArrowheads="1"/>
          </p:cNvSpPr>
          <p:nvPr/>
        </p:nvSpPr>
        <p:spPr bwMode="auto">
          <a:xfrm>
            <a:off x="1042988" y="1730375"/>
            <a:ext cx="3134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ЧИСЛЕННОСТЬ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НАСЕЛЕНИЯ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 </a:t>
            </a:r>
            <a:r>
              <a:rPr lang="ru-RU" sz="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01.01.2021</a:t>
            </a:r>
            <a:endParaRPr lang="ru-RU" sz="8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69" name="TextBox 45"/>
          <p:cNvSpPr txBox="1">
            <a:spLocks noChangeArrowheads="1"/>
          </p:cNvSpPr>
          <p:nvPr/>
        </p:nvSpPr>
        <p:spPr bwMode="auto">
          <a:xfrm>
            <a:off x="1428728" y="2000246"/>
            <a:ext cx="191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11291 </a:t>
            </a:r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чел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39750" y="2900363"/>
            <a:ext cx="3038475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1" name="Рисунок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3011488"/>
            <a:ext cx="46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TextBox 59"/>
          <p:cNvSpPr txBox="1">
            <a:spLocks noChangeArrowheads="1"/>
          </p:cNvSpPr>
          <p:nvPr/>
        </p:nvSpPr>
        <p:spPr bwMode="auto">
          <a:xfrm>
            <a:off x="1042988" y="3005138"/>
            <a:ext cx="345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АДМИНИСТРАТИВНЫЙ ЦЕНТР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73" name="TextBox 60"/>
          <p:cNvSpPr txBox="1">
            <a:spLocks noChangeArrowheads="1"/>
          </p:cNvSpPr>
          <p:nvPr/>
        </p:nvSpPr>
        <p:spPr bwMode="auto">
          <a:xfrm>
            <a:off x="1042988" y="3148013"/>
            <a:ext cx="230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</a:t>
            </a:r>
            <a:r>
              <a:rPr lang="ru-RU" sz="2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 Вуктыл</a:t>
            </a:r>
            <a:endParaRPr lang="ru-RU" sz="1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539750" y="3692525"/>
            <a:ext cx="3038475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65"/>
          <p:cNvSpPr txBox="1">
            <a:spLocks noChangeArrowheads="1"/>
          </p:cNvSpPr>
          <p:nvPr/>
        </p:nvSpPr>
        <p:spPr bwMode="auto">
          <a:xfrm>
            <a:off x="1000124" y="3714750"/>
            <a:ext cx="27860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КОЛИЧЕСТВО НАСЕЛЕННЫХ </a:t>
            </a:r>
            <a:r>
              <a:rPr lang="ru-RU" sz="9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ПУНКТОВ</a:t>
            </a:r>
            <a:endParaRPr lang="ru-RU" sz="6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76" name="TextBox 66"/>
          <p:cNvSpPr txBox="1">
            <a:spLocks noChangeArrowheads="1"/>
          </p:cNvSpPr>
          <p:nvPr/>
        </p:nvSpPr>
        <p:spPr bwMode="auto">
          <a:xfrm>
            <a:off x="1214438" y="3857625"/>
            <a:ext cx="192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11</a:t>
            </a:r>
          </a:p>
        </p:txBody>
      </p:sp>
      <p:sp>
        <p:nvSpPr>
          <p:cNvPr id="19477" name="TextBox 70"/>
          <p:cNvSpPr txBox="1">
            <a:spLocks noChangeArrowheads="1"/>
          </p:cNvSpPr>
          <p:nvPr/>
        </p:nvSpPr>
        <p:spPr bwMode="auto">
          <a:xfrm>
            <a:off x="755650" y="4227513"/>
            <a:ext cx="3125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Климат умеренно-континентальный</a:t>
            </a:r>
            <a:endParaRPr lang="ru-RU" sz="700" b="1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478" name="TextBox 71"/>
          <p:cNvSpPr txBox="1">
            <a:spLocks noChangeArrowheads="1"/>
          </p:cNvSpPr>
          <p:nvPr/>
        </p:nvSpPr>
        <p:spPr bwMode="auto">
          <a:xfrm>
            <a:off x="785786" y="4429138"/>
            <a:ext cx="3530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</a:rPr>
              <a:t>Средняя месячная температура воздуха января минус 17,9°C, июля плюс 16,2°C. Средняя годовая температура воздуха составляет минус 1,4°C. Годовое количество осадков составляет 635 мм</a:t>
            </a:r>
            <a:endParaRPr lang="ru-RU" sz="8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2428874"/>
            <a:ext cx="1350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ГОРОДСКИЕ ЖИТЕЛИ</a:t>
            </a:r>
            <a:endParaRPr lang="ru-RU" sz="5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6050" y="2571750"/>
            <a:ext cx="92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1620</a:t>
            </a:r>
            <a:endParaRPr lang="ru-RU" b="1" dirty="0" smtClean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612" y="2428874"/>
            <a:ext cx="1305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800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ЖИТЕЛИ</a:t>
            </a:r>
            <a:endParaRPr lang="ru-RU" sz="5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100" y="2571750"/>
            <a:ext cx="10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9671</a:t>
            </a:r>
            <a:endParaRPr lang="ru-RU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6"/>
            <a:ext cx="2975900" cy="192882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989" y="0"/>
            <a:ext cx="2815012" cy="192880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9"/>
          <p:cNvSpPr txBox="1">
            <a:spLocks noChangeArrowheads="1"/>
          </p:cNvSpPr>
          <p:nvPr/>
        </p:nvSpPr>
        <p:spPr bwMode="auto">
          <a:xfrm>
            <a:off x="357158" y="1428742"/>
            <a:ext cx="568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Главной целью Стратегии социально-экономического развития муниципального образования городского округа "Вуктыл" является повышение качества жизни населения путем эффективного социального развития, улучшения комфортной среды проживания и создания условий для стабильности экономического развития МО ГО "Вуктыл".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5"/>
            <a:ext cx="2857488" cy="18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9300"/>
            <a:ext cx="4140200" cy="312420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ый треугольник 17"/>
          <p:cNvSpPr/>
          <p:nvPr/>
        </p:nvSpPr>
        <p:spPr>
          <a:xfrm rot="5400000">
            <a:off x="357158" y="214296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28596" y="214296"/>
            <a:ext cx="482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Конкурентные преимущества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285721" y="642924"/>
            <a:ext cx="464347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 Стабильная экономика, основу которой составляет газовая промышленность и транспортировка газа.</a:t>
            </a:r>
            <a:endParaRPr lang="ru-RU" sz="1000" b="1" dirty="0">
              <a:solidFill>
                <a:schemeClr val="bg2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 Достаточно высокий при сравнении с другими муниципальными образованиями размер номинальной начисленной заработной платы работников организаций (без учета деятельности субъектов малого и среднего предпринимательства), который положительно характеризует уровень платежеспособности населения .</a:t>
            </a:r>
          </a:p>
          <a:p>
            <a:pPr algn="just"/>
            <a:endParaRPr lang="ru-RU" sz="1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98682" y="214296"/>
            <a:ext cx="4245318" cy="2714626"/>
          </a:xfrm>
          <a:prstGeom prst="teardrop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3071816"/>
            <a:ext cx="44291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</a:t>
            </a:r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Масштабная и разнообразная минерально-сырьевая база городского округа "Вуктыл".</a:t>
            </a:r>
          </a:p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 Наличие лесных ресурсов на территории городского округа "Вуктыл".</a:t>
            </a:r>
          </a:p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 Наличие богатых природных туристско-рекреационных ресурсов и объектов исторического и культурного наследия.</a:t>
            </a:r>
          </a:p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Благоприятная экологическая обстановка округа.</a:t>
            </a:r>
          </a:p>
          <a:p>
            <a:pPr algn="just"/>
            <a:r>
              <a:rPr lang="ru-RU" sz="1000" b="1" dirty="0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rPr>
              <a:t>     Стабильная общественно-политическая обстановка.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642" y="0"/>
            <a:ext cx="3752357" cy="314325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1601788"/>
            <a:ext cx="4238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460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Природные и сырьевые ресурсы</a:t>
            </a:r>
            <a:endParaRPr lang="ru-RU" sz="1200" b="1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534" name="TextBox 32"/>
          <p:cNvSpPr txBox="1">
            <a:spLocks noChangeArrowheads="1"/>
          </p:cNvSpPr>
          <p:nvPr/>
        </p:nvSpPr>
        <p:spPr bwMode="auto">
          <a:xfrm>
            <a:off x="1142976" y="1000114"/>
            <a:ext cx="34432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ПЛОЩАДЬ ЗЕМЕЛЬ ЛЕСНОГО ФОНДА</a:t>
            </a:r>
          </a:p>
        </p:txBody>
      </p:sp>
      <p:sp>
        <p:nvSpPr>
          <p:cNvPr id="22535" name="TextBox 35"/>
          <p:cNvSpPr txBox="1">
            <a:spLocks noChangeArrowheads="1"/>
          </p:cNvSpPr>
          <p:nvPr/>
        </p:nvSpPr>
        <p:spPr bwMode="auto">
          <a:xfrm>
            <a:off x="1071538" y="1142990"/>
            <a:ext cx="294322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1306,44 </a:t>
            </a:r>
            <a:r>
              <a:rPr lang="ru-RU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тыс.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га</a:t>
            </a:r>
            <a:endParaRPr lang="ru-RU" sz="12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536" name="TextBox 46"/>
          <p:cNvSpPr txBox="1">
            <a:spLocks noChangeArrowheads="1"/>
          </p:cNvSpPr>
          <p:nvPr/>
        </p:nvSpPr>
        <p:spPr bwMode="auto">
          <a:xfrm>
            <a:off x="1077913" y="1563688"/>
            <a:ext cx="3781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ОБЩИЙ ЗАПАС ЛЕСНЫХ НАСАЖДЕНИЙ</a:t>
            </a:r>
          </a:p>
        </p:txBody>
      </p:sp>
      <p:sp>
        <p:nvSpPr>
          <p:cNvPr id="22537" name="TextBox 47"/>
          <p:cNvSpPr txBox="1">
            <a:spLocks noChangeArrowheads="1"/>
          </p:cNvSpPr>
          <p:nvPr/>
        </p:nvSpPr>
        <p:spPr bwMode="auto">
          <a:xfrm>
            <a:off x="1500166" y="1785932"/>
            <a:ext cx="191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101,4 млн. м³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39750" y="2260600"/>
            <a:ext cx="3038475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25"/>
          <p:cNvSpPr txBox="1">
            <a:spLocks noChangeArrowheads="1"/>
          </p:cNvSpPr>
          <p:nvPr/>
        </p:nvSpPr>
        <p:spPr bwMode="auto">
          <a:xfrm>
            <a:off x="642910" y="2357436"/>
            <a:ext cx="37830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НАИБОЛЕЕ  КРУПНАЯ РЕКА: </a:t>
            </a:r>
            <a:r>
              <a:rPr lang="ru-RU" sz="11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р</a:t>
            </a:r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 ПЕЧОРА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71500" y="2714625"/>
            <a:ext cx="3038475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1017588"/>
            <a:ext cx="4111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Box 48"/>
          <p:cNvSpPr txBox="1">
            <a:spLocks noChangeArrowheads="1"/>
          </p:cNvSpPr>
          <p:nvPr/>
        </p:nvSpPr>
        <p:spPr bwMode="auto">
          <a:xfrm>
            <a:off x="323850" y="2714626"/>
            <a:ext cx="4214813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МИНЕРАЛЬНО-СЫРЬЕВЫЕ РЕСУРСЫ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Нефть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газ, </a:t>
            </a:r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конденсат</a:t>
            </a:r>
          </a:p>
          <a:p>
            <a:pPr algn="ctr"/>
            <a:endParaRPr lang="ru-RU" sz="6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Металлические 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полезные ископаемые:</a:t>
            </a:r>
            <a:endParaRPr lang="ru-RU" sz="10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черные (марганцевые и железные руды), цветные </a:t>
            </a:r>
            <a:r>
              <a:rPr lang="ru-RU" sz="1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(медь</a:t>
            </a:r>
            <a:r>
              <a:rPr lang="ru-RU" sz="1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свинец и цинк, олово, мышьяк, висмут), редкие (бериллий, тантал и ниобий, редкие земли), благородные (золото, платина) и радиоактивные (уран). </a:t>
            </a:r>
            <a:endParaRPr lang="ru-RU" sz="100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endParaRPr lang="ru-RU" sz="6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Неметаллические </a:t>
            </a:r>
            <a:r>
              <a:rPr lang="ru-RU" sz="10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полезные ископаемые:</a:t>
            </a:r>
            <a:endParaRPr lang="ru-RU" sz="10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глина для буровых растворов и точильного камня, строительные пески и песчано-гравийные смеси, </a:t>
            </a:r>
            <a:r>
              <a:rPr lang="ru-RU" sz="1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кварцевое сырье</a:t>
            </a:r>
            <a:r>
              <a:rPr lang="ru-RU" sz="1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глины, известняки, </a:t>
            </a:r>
            <a:r>
              <a:rPr lang="ru-RU" sz="1000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кварцитопесчанники</a:t>
            </a:r>
            <a:r>
              <a:rPr lang="ru-RU" sz="1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, песчаники в т.ч. битуминозные.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616200"/>
            <a:ext cx="3419475" cy="252730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5" name="Picture 15" descr="ÐÐ°ÑÑÐ¸Ð½ÐºÐ¸ Ð¿Ð¾ Ð·Ð°Ð¿ÑÐ¾ÑÑ Ð¡Ð ÐÐÐÐ£ ÐÐ°Ð·Ð¿ÑÐ¾Ð¼ Ð´Ð¾Ð±ÑÑÐ° ÐÑÐ°ÑÐ½Ð¾Ð´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005" y="0"/>
            <a:ext cx="4140995" cy="276066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2" descr="KfwmYurIHDQ_thumb_medium450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2509" y="2786064"/>
            <a:ext cx="5961492" cy="235743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2" name="TextBox 3"/>
          <p:cNvSpPr txBox="1">
            <a:spLocks noChangeArrowheads="1"/>
          </p:cNvSpPr>
          <p:nvPr/>
        </p:nvSpPr>
        <p:spPr bwMode="auto">
          <a:xfrm>
            <a:off x="539750" y="411163"/>
            <a:ext cx="460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Население</a:t>
            </a:r>
            <a:endParaRPr lang="ru-RU" sz="1200" b="1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63" name="TextBox 32"/>
          <p:cNvSpPr txBox="1">
            <a:spLocks noChangeArrowheads="1"/>
          </p:cNvSpPr>
          <p:nvPr/>
        </p:nvSpPr>
        <p:spPr bwMode="auto">
          <a:xfrm>
            <a:off x="1057275" y="976313"/>
            <a:ext cx="38020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ЧИСЛЕННОСТЬ НАСЕЛЕНИЯ на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01.01.2021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г.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64" name="TextBox 35"/>
          <p:cNvSpPr txBox="1">
            <a:spLocks noChangeArrowheads="1"/>
          </p:cNvSpPr>
          <p:nvPr/>
        </p:nvSpPr>
        <p:spPr bwMode="auto">
          <a:xfrm>
            <a:off x="1571604" y="121442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11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291 </a:t>
            </a:r>
            <a:r>
              <a:rPr lang="ru-RU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чел.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3565" name="Рисунок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675" y="996950"/>
            <a:ext cx="4460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Box 37"/>
          <p:cNvSpPr txBox="1">
            <a:spLocks noChangeArrowheads="1"/>
          </p:cNvSpPr>
          <p:nvPr/>
        </p:nvSpPr>
        <p:spPr bwMode="auto">
          <a:xfrm>
            <a:off x="0" y="1643056"/>
            <a:ext cx="471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Среднесписочная численность работников по видам экономической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деятельности за 2020 год основных отраслей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3559" name="Диаграмма 39"/>
          <p:cNvGraphicFramePr>
            <a:graphicFrameLocks/>
          </p:cNvGraphicFramePr>
          <p:nvPr/>
        </p:nvGraphicFramePr>
        <p:xfrm>
          <a:off x="1" y="2139950"/>
          <a:ext cx="4872038" cy="1776413"/>
        </p:xfrm>
        <a:graphic>
          <a:graphicData uri="http://schemas.openxmlformats.org/presentationml/2006/ole">
            <p:oleObj spid="_x0000_s23570" r:id="rId6" imgW="4401693" imgH="1774090" progId="Excel.Sheet.8">
              <p:embed/>
            </p:oleObj>
          </a:graphicData>
        </a:graphic>
      </p:graphicFrame>
      <p:sp>
        <p:nvSpPr>
          <p:cNvPr id="23567" name="Прямоугольник 43"/>
          <p:cNvSpPr>
            <a:spLocks noChangeArrowheads="1"/>
          </p:cNvSpPr>
          <p:nvPr/>
        </p:nvSpPr>
        <p:spPr bwMode="auto">
          <a:xfrm>
            <a:off x="539750" y="2284413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30%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68" name="Прямоугольник 44"/>
          <p:cNvSpPr>
            <a:spLocks noChangeArrowheads="1"/>
          </p:cNvSpPr>
          <p:nvPr/>
        </p:nvSpPr>
        <p:spPr bwMode="auto">
          <a:xfrm>
            <a:off x="571472" y="2500312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11%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69" name="Прямоугольник 49"/>
          <p:cNvSpPr>
            <a:spLocks noChangeArrowheads="1"/>
          </p:cNvSpPr>
          <p:nvPr/>
        </p:nvSpPr>
        <p:spPr bwMode="auto">
          <a:xfrm>
            <a:off x="571472" y="2786064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8,5%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70" name="Прямоугольник 50"/>
          <p:cNvSpPr>
            <a:spLocks noChangeArrowheads="1"/>
          </p:cNvSpPr>
          <p:nvPr/>
        </p:nvSpPr>
        <p:spPr bwMode="auto">
          <a:xfrm>
            <a:off x="539750" y="3003550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8,3%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71" name="Прямоугольник 51"/>
          <p:cNvSpPr>
            <a:spLocks noChangeArrowheads="1"/>
          </p:cNvSpPr>
          <p:nvPr/>
        </p:nvSpPr>
        <p:spPr bwMode="auto">
          <a:xfrm>
            <a:off x="539750" y="3219450"/>
            <a:ext cx="124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3,4%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Параллелограмм 40"/>
          <p:cNvSpPr/>
          <p:nvPr/>
        </p:nvSpPr>
        <p:spPr>
          <a:xfrm>
            <a:off x="3071802" y="0"/>
            <a:ext cx="2987675" cy="5145088"/>
          </a:xfrm>
          <a:prstGeom prst="parallelogram">
            <a:avLst>
              <a:gd name="adj" fmla="val 56236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3" name="Параллелограмм 42"/>
          <p:cNvSpPr/>
          <p:nvPr/>
        </p:nvSpPr>
        <p:spPr>
          <a:xfrm>
            <a:off x="3357554" y="0"/>
            <a:ext cx="2987675" cy="5145088"/>
          </a:xfrm>
          <a:prstGeom prst="parallelogram">
            <a:avLst>
              <a:gd name="adj" fmla="val 56236"/>
            </a:avLst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4" name="TextBox 63"/>
          <p:cNvSpPr txBox="1">
            <a:spLocks noChangeArrowheads="1"/>
          </p:cNvSpPr>
          <p:nvPr/>
        </p:nvSpPr>
        <p:spPr bwMode="auto">
          <a:xfrm>
            <a:off x="0" y="3571882"/>
            <a:ext cx="34290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СРЕДНЕСПИСОЧНАЯ ЧИСЛЕННОСТЬ РАБОТНИКОВ ОРГАНИЗАЦИЙ  ЗА </a:t>
            </a:r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2020 </a:t>
            </a:r>
            <a:r>
              <a:rPr lang="ru-RU" sz="9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ГОД </a:t>
            </a:r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sz="1000" b="1" i="1" dirty="0" smtClean="0">
                <a:solidFill>
                  <a:srgbClr val="002060"/>
                </a:solidFill>
                <a:latin typeface="Calibri" pitchFamily="34" charset="0"/>
                <a:ea typeface="Segoe UI Historic"/>
                <a:cs typeface="Segoe UI Historic"/>
              </a:rPr>
              <a:t>без </a:t>
            </a:r>
            <a:r>
              <a:rPr lang="ru-RU" sz="1000" b="1" i="1" dirty="0">
                <a:solidFill>
                  <a:srgbClr val="002060"/>
                </a:solidFill>
                <a:latin typeface="Calibri" pitchFamily="34" charset="0"/>
                <a:ea typeface="Segoe UI Historic"/>
                <a:cs typeface="Segoe UI Historic"/>
              </a:rPr>
              <a:t>субъектов малого </a:t>
            </a:r>
            <a:r>
              <a:rPr lang="ru-RU" sz="1000" b="1" i="1" dirty="0" smtClean="0">
                <a:solidFill>
                  <a:srgbClr val="002060"/>
                </a:solidFill>
                <a:latin typeface="Calibri" pitchFamily="34" charset="0"/>
                <a:ea typeface="Segoe UI Historic"/>
                <a:cs typeface="Segoe UI Historic"/>
              </a:rPr>
              <a:t>предпринимательства)</a:t>
            </a:r>
            <a:endParaRPr lang="ru-RU" sz="1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75" name="TextBox 64"/>
          <p:cNvSpPr txBox="1">
            <a:spLocks noChangeArrowheads="1"/>
          </p:cNvSpPr>
          <p:nvPr/>
        </p:nvSpPr>
        <p:spPr bwMode="auto">
          <a:xfrm>
            <a:off x="714348" y="4000510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3915</a:t>
            </a:r>
            <a:r>
              <a:rPr lang="ru-RU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чел.</a:t>
            </a:r>
            <a:endParaRPr lang="ru-RU" sz="12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3576" name="Рисунок 6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8"/>
            <a:ext cx="4460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TextBox 26"/>
          <p:cNvSpPr txBox="1">
            <a:spLocks noChangeArrowheads="1"/>
          </p:cNvSpPr>
          <p:nvPr/>
        </p:nvSpPr>
        <p:spPr bwMode="auto">
          <a:xfrm>
            <a:off x="1285852" y="2357436"/>
            <a:ext cx="22971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ДОБЫЧА ПОЛЕЗНЫХ ИСКОПАЕМЫХ</a:t>
            </a:r>
          </a:p>
        </p:txBody>
      </p:sp>
      <p:sp>
        <p:nvSpPr>
          <p:cNvPr id="23578" name="TextBox 28"/>
          <p:cNvSpPr txBox="1">
            <a:spLocks noChangeArrowheads="1"/>
          </p:cNvSpPr>
          <p:nvPr/>
        </p:nvSpPr>
        <p:spPr bwMode="auto">
          <a:xfrm>
            <a:off x="1285852" y="278606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ДЕЯТЕЛЬНОСТЬ В ОБЛАСТИ ЗДРАВООХРАНЕНИЯ </a:t>
            </a:r>
          </a:p>
          <a:p>
            <a:r>
              <a:rPr lang="ru-RU" sz="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И СОЦИАЛЬНЫХ УСЛУГ</a:t>
            </a:r>
            <a:endParaRPr lang="ru-RU" sz="900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79" name="TextBox 29"/>
          <p:cNvSpPr txBox="1">
            <a:spLocks noChangeArrowheads="1"/>
          </p:cNvSpPr>
          <p:nvPr/>
        </p:nvSpPr>
        <p:spPr bwMode="auto">
          <a:xfrm>
            <a:off x="1285852" y="3000378"/>
            <a:ext cx="2436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ГОСУДАРСТВЕННОЕ УПРАВЛЕНИЕ И ОБЕСПЕЧЕНИЕ ВОЕННОЙ БЕЗОПАСНОСТИ; СОЦИАЛЬНОЕ ОБЕСПЕЧЕНИЕ</a:t>
            </a:r>
            <a:endParaRPr lang="ru-RU" sz="900" b="1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580" name="TextBox 30"/>
          <p:cNvSpPr txBox="1">
            <a:spLocks noChangeArrowheads="1"/>
          </p:cNvSpPr>
          <p:nvPr/>
        </p:nvSpPr>
        <p:spPr bwMode="auto">
          <a:xfrm>
            <a:off x="1285852" y="3286130"/>
            <a:ext cx="2436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" b="1" cap="all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Обеспечение электрической энергией, </a:t>
            </a:r>
            <a:br>
              <a:rPr lang="ru-RU" sz="600" b="1" cap="all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600" b="1" cap="all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газом и паром, кондиционирование воздуха</a:t>
            </a:r>
            <a:endParaRPr lang="ru-RU" sz="600" b="1" cap="all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285852" y="2571750"/>
            <a:ext cx="1866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ОБРАЗОВАНИЕ</a:t>
            </a:r>
            <a:endParaRPr lang="ru-RU" sz="9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63" y="0"/>
            <a:ext cx="3436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ый треугольник 27"/>
          <p:cNvSpPr/>
          <p:nvPr/>
        </p:nvSpPr>
        <p:spPr>
          <a:xfrm rot="5400000">
            <a:off x="539750" y="411163"/>
            <a:ext cx="431800" cy="431800"/>
          </a:xfrm>
          <a:prstGeom prst="rtTriangle">
            <a:avLst/>
          </a:prstGeom>
          <a:solidFill>
            <a:srgbClr val="E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71472" y="2571750"/>
            <a:ext cx="4714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Основной удельный вес в объеме отгруженных товаров собственного производства, выполненных работ и услуг собственными силами организаций округа по видам экономической деятельности занимает объем отрасли «добыча полезных ископаемых».</a:t>
            </a:r>
          </a:p>
          <a:p>
            <a:endParaRPr lang="ru-RU" sz="12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580" name="TextBox 56"/>
          <p:cNvSpPr txBox="1">
            <a:spLocks noChangeArrowheads="1"/>
          </p:cNvSpPr>
          <p:nvPr/>
        </p:nvSpPr>
        <p:spPr bwMode="auto">
          <a:xfrm>
            <a:off x="571500" y="571500"/>
            <a:ext cx="50720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ОБОРОТ </a:t>
            </a:r>
            <a:r>
              <a:rPr lang="ru-RU" sz="12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ОРГАНИЗАЦИЙ ЗА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2020 г. (по организациям со средней численностью работников свыше 15 человек, без субъектов малого предпринимательства) 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14 939,61</a:t>
            </a:r>
            <a:r>
              <a:rPr lang="ru-RU" sz="1600" dirty="0" smtClean="0"/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МЛН.РУБ.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Оборот организаций округа за 2020 год снизился на 8,2%.</a:t>
            </a:r>
            <a:endParaRPr lang="ru-RU" sz="12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581" name="TextBox 64"/>
          <p:cNvSpPr txBox="1">
            <a:spLocks noChangeArrowheads="1"/>
          </p:cNvSpPr>
          <p:nvPr/>
        </p:nvSpPr>
        <p:spPr bwMode="auto">
          <a:xfrm>
            <a:off x="571500" y="2000250"/>
            <a:ext cx="51435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ОТГРУЖЕНО </a:t>
            </a:r>
            <a:r>
              <a:rPr lang="ru-RU" sz="11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ТОВАРОВ СОБСТВЕННОГО </a:t>
            </a:r>
            <a:r>
              <a:rPr lang="ru-RU" sz="11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ПРОИЗВОДСТВА ЗА 2020 </a:t>
            </a:r>
            <a:r>
              <a:rPr lang="ru-RU" sz="9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г.:</a:t>
            </a:r>
            <a:endParaRPr lang="ru-RU" sz="9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582" name="TextBox 65"/>
          <p:cNvSpPr txBox="1">
            <a:spLocks noChangeArrowheads="1"/>
          </p:cNvSpPr>
          <p:nvPr/>
        </p:nvSpPr>
        <p:spPr bwMode="auto">
          <a:xfrm>
            <a:off x="539750" y="2139950"/>
            <a:ext cx="43202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                           12 771,62 </a:t>
            </a:r>
            <a:r>
              <a:rPr lang="ru-RU" sz="16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млн. руб. </a:t>
            </a:r>
          </a:p>
        </p:txBody>
      </p:sp>
      <p:sp>
        <p:nvSpPr>
          <p:cNvPr id="67" name="TextBox 66">
            <a:extLst>
              <a:ext uri="{FF2B5EF4-FFF2-40B4-BE49-F238E27FC236}"/>
            </a:extLst>
          </p:cNvPr>
          <p:cNvSpPr txBox="1"/>
          <p:nvPr/>
        </p:nvSpPr>
        <p:spPr>
          <a:xfrm>
            <a:off x="449263" y="3752850"/>
            <a:ext cx="42926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i="1" dirty="0">
              <a:solidFill>
                <a:srgbClr val="00206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кеан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7659</TotalTime>
  <Words>2379</Words>
  <Application>Microsoft Office PowerPoint</Application>
  <PresentationFormat>Экран (16:9)</PresentationFormat>
  <Paragraphs>300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Океан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Александр Викторович</dc:creator>
  <cp:lastModifiedBy>Рогозина Ирина Григорьевна</cp:lastModifiedBy>
  <cp:revision>439</cp:revision>
  <cp:lastPrinted>2019-02-19T09:37:20Z</cp:lastPrinted>
  <dcterms:created xsi:type="dcterms:W3CDTF">2018-07-16T06:32:06Z</dcterms:created>
  <dcterms:modified xsi:type="dcterms:W3CDTF">2021-05-12T09:06:22Z</dcterms:modified>
</cp:coreProperties>
</file>